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8" r:id="rId4"/>
    <p:sldId id="257" r:id="rId5"/>
    <p:sldId id="261" r:id="rId6"/>
    <p:sldId id="259" r:id="rId7"/>
    <p:sldId id="277" r:id="rId8"/>
    <p:sldId id="278" r:id="rId9"/>
    <p:sldId id="279" r:id="rId10"/>
    <p:sldId id="280" r:id="rId11"/>
    <p:sldId id="287" r:id="rId12"/>
    <p:sldId id="288" r:id="rId13"/>
    <p:sldId id="289" r:id="rId14"/>
    <p:sldId id="291" r:id="rId15"/>
    <p:sldId id="290" r:id="rId16"/>
    <p:sldId id="281" r:id="rId17"/>
    <p:sldId id="282" r:id="rId18"/>
    <p:sldId id="292" r:id="rId19"/>
    <p:sldId id="283" r:id="rId20"/>
    <p:sldId id="293" r:id="rId21"/>
    <p:sldId id="284" r:id="rId22"/>
    <p:sldId id="285" r:id="rId23"/>
    <p:sldId id="344" r:id="rId24"/>
    <p:sldId id="345" r:id="rId25"/>
    <p:sldId id="346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297" r:id="rId36"/>
    <p:sldId id="286" r:id="rId37"/>
    <p:sldId id="294" r:id="rId38"/>
    <p:sldId id="295" r:id="rId39"/>
    <p:sldId id="296" r:id="rId40"/>
    <p:sldId id="307" r:id="rId41"/>
    <p:sldId id="308" r:id="rId42"/>
    <p:sldId id="310" r:id="rId43"/>
    <p:sldId id="311" r:id="rId44"/>
    <p:sldId id="312" r:id="rId45"/>
    <p:sldId id="313" r:id="rId46"/>
    <p:sldId id="309" r:id="rId47"/>
    <p:sldId id="314" r:id="rId48"/>
    <p:sldId id="315" r:id="rId49"/>
    <p:sldId id="316" r:id="rId50"/>
    <p:sldId id="321" r:id="rId51"/>
    <p:sldId id="317" r:id="rId52"/>
    <p:sldId id="319" r:id="rId53"/>
    <p:sldId id="320" r:id="rId54"/>
    <p:sldId id="322" r:id="rId55"/>
    <p:sldId id="324" r:id="rId56"/>
    <p:sldId id="325" r:id="rId57"/>
    <p:sldId id="323" r:id="rId58"/>
    <p:sldId id="318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3" r:id="rId75"/>
    <p:sldId id="347" r:id="rId76"/>
    <p:sldId id="342" r:id="rId77"/>
    <p:sldId id="348" r:id="rId78"/>
    <p:sldId id="349" r:id="rId79"/>
    <p:sldId id="350" r:id="rId80"/>
    <p:sldId id="351" r:id="rId81"/>
    <p:sldId id="359" r:id="rId82"/>
    <p:sldId id="352" r:id="rId83"/>
    <p:sldId id="353" r:id="rId84"/>
    <p:sldId id="354" r:id="rId85"/>
    <p:sldId id="355" r:id="rId86"/>
    <p:sldId id="356" r:id="rId87"/>
    <p:sldId id="357" r:id="rId88"/>
    <p:sldId id="360" r:id="rId89"/>
    <p:sldId id="361" r:id="rId90"/>
    <p:sldId id="362" r:id="rId91"/>
    <p:sldId id="363" r:id="rId92"/>
    <p:sldId id="358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80" r:id="rId105"/>
    <p:sldId id="375" r:id="rId106"/>
    <p:sldId id="377" r:id="rId107"/>
    <p:sldId id="378" r:id="rId108"/>
    <p:sldId id="379" r:id="rId109"/>
    <p:sldId id="381" r:id="rId110"/>
    <p:sldId id="383" r:id="rId111"/>
    <p:sldId id="376" r:id="rId112"/>
    <p:sldId id="382" r:id="rId113"/>
    <p:sldId id="384" r:id="rId114"/>
    <p:sldId id="385" r:id="rId115"/>
    <p:sldId id="386" r:id="rId116"/>
    <p:sldId id="409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400" r:id="rId129"/>
    <p:sldId id="398" r:id="rId130"/>
    <p:sldId id="401" r:id="rId131"/>
    <p:sldId id="402" r:id="rId132"/>
    <p:sldId id="399" r:id="rId133"/>
    <p:sldId id="403" r:id="rId134"/>
    <p:sldId id="407" r:id="rId135"/>
    <p:sldId id="404" r:id="rId136"/>
    <p:sldId id="405" r:id="rId137"/>
    <p:sldId id="406" r:id="rId138"/>
    <p:sldId id="408" r:id="rId139"/>
    <p:sldId id="410" r:id="rId140"/>
    <p:sldId id="411" r:id="rId141"/>
    <p:sldId id="412" r:id="rId142"/>
    <p:sldId id="413" r:id="rId143"/>
    <p:sldId id="414" r:id="rId144"/>
    <p:sldId id="417" r:id="rId145"/>
    <p:sldId id="418" r:id="rId146"/>
    <p:sldId id="415" r:id="rId147"/>
    <p:sldId id="416" r:id="rId148"/>
    <p:sldId id="419" r:id="rId149"/>
    <p:sldId id="420" r:id="rId150"/>
    <p:sldId id="421" r:id="rId151"/>
    <p:sldId id="422" r:id="rId152"/>
    <p:sldId id="262" r:id="rId153"/>
    <p:sldId id="263" r:id="rId154"/>
    <p:sldId id="264" r:id="rId155"/>
    <p:sldId id="267" r:id="rId156"/>
    <p:sldId id="268" r:id="rId157"/>
    <p:sldId id="269" r:id="rId158"/>
    <p:sldId id="270" r:id="rId159"/>
    <p:sldId id="275" r:id="rId160"/>
    <p:sldId id="274" r:id="rId16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80"/>
  </p:normalViewPr>
  <p:slideViewPr>
    <p:cSldViewPr snapToGrid="0" snapToObjects="1">
      <p:cViewPr varScale="1">
        <p:scale>
          <a:sx n="143" d="100"/>
          <a:sy n="143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01CB-4C07-844D-8C50-6BE4EBDA8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E4DD3-5D83-464F-9625-9FC903094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7A583-6D45-FE41-A543-729C192D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71C9-9146-6C4F-A446-C87E1C35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E3D7-39DD-314C-B89A-6E9E0665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43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A76-85DD-6F49-ADC1-5B1CEA3F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BD4E0-DBAC-FF47-81F1-3F9F9E0DF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176D7-CE90-F346-9590-FAB19492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7809-E3A7-6F44-95B3-02CD8168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5752-5BCF-8A48-96A2-426ADB92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6292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B374-FEDA-FC46-8C6E-BF26773AF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1CFFE-FC7F-DF48-AEA9-BD0B82A79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1B865-F102-8C45-91C8-86390A76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6E8F9-E575-DF4B-AAB9-CA91ECA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A177-B8BB-B044-AF67-36E6B6D6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446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1F81-D340-B746-B950-996F2CBB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300F-1C77-F14B-B800-712740261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E44F-7FC4-4F4A-AAC4-145604D4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A9FB-39D4-944F-8E78-DEBB9CEB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054B7-16F7-2340-8BF8-15D8D55C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0146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8321-D89E-844E-B163-F6B40663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72162-6CE1-6547-889A-1A43F209B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241C-6B6E-644A-8EF2-742F42EC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8E17-F2AE-6C48-9665-7783B26B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E2D1A-F9AC-0C41-9F6F-C43387A0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955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4939-37A6-2C42-BA32-4674BAFB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02A9F-0BDB-EC43-BEA7-A24E6612D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25246-ACE1-9B47-8809-2FE6BCDAC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BF80F-5E62-564B-A84E-61591B6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87FF5-89CC-354D-AB7A-49956A37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1AB0-C3F3-D24A-8471-6F2720DB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2092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942E-EA59-C640-982B-4D759955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929B4-96D9-7F44-89A3-36E5896F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D903-0500-9B49-A024-6C23C5BF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ECB2-9D8C-FE43-A76B-92BB9FA08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5AA21-633E-DB4E-A8B2-987003718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87297-4057-254C-A7A3-C34CE729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3814-8F84-4A4A-81FC-DE375C62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8E1E-0D74-4540-9FE2-B528051B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4819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BFF3-ACD6-D342-9515-252C9CCD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A3593-2750-6A40-BC5E-B442ED9F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B87AD-67C2-AC4D-98F3-C1068327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8727B-5BF6-3440-B0D5-AC3607DC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287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9ECB-7147-DD4F-A0A4-27FD10EF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6B9D7-675E-C845-8202-61E14C27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C91C5-FE0E-2C44-B4D9-119BFD14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4369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CF6F-F2C8-9D4D-A045-7F754828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2B815-4262-FD4F-AF78-5AA98D2F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0A8A7-FBEC-9742-A29D-D9A80775E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F23C-9885-4C4C-BCCF-C0270848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D26BE-8392-F049-A34D-BE377DE8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F07DA-E04E-1543-9495-4CF65708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5713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2BF5-D6AF-C545-95B9-3973A89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FE59F-5E29-2A42-A2B3-D986606CF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B1CF1-668A-1247-B3AB-0D2C5C67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74608-46CC-A548-9932-CB39468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EB927-AAAD-C844-9EEF-FC9447D0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74923-D944-5F43-836E-ECE9D4EB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631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1D89A-5B57-C54B-A78C-D9435924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21B28-6BA0-634B-8A60-F2368F27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0A61-913C-5C4E-B93C-D0610FAFE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5BFEA-25B0-BB42-9F26-B16A082BCCC2}" type="datetimeFigureOut">
              <a:rPr lang="en-MX" smtClean="0"/>
              <a:t>31/01/22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6D5F2-4A6C-CC49-B225-E684C948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07623-8230-144C-945B-C858A72A0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072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79E3-1E60-5E4B-B4B2-C2D07556D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236" y="559703"/>
            <a:ext cx="9867331" cy="1167495"/>
          </a:xfrm>
        </p:spPr>
        <p:txBody>
          <a:bodyPr anchor="b">
            <a:noAutofit/>
          </a:bodyPr>
          <a:lstStyle/>
          <a:p>
            <a:r>
              <a:rPr lang="en-MX" sz="3600" b="1" dirty="0">
                <a:solidFill>
                  <a:srgbClr val="FFFFFF"/>
                </a:solidFill>
              </a:rPr>
              <a:t>Un paseo</a:t>
            </a:r>
            <a:br>
              <a:rPr lang="en-MX" sz="3600" b="1" dirty="0">
                <a:solidFill>
                  <a:srgbClr val="FFFFFF"/>
                </a:solidFill>
              </a:rPr>
            </a:br>
            <a:r>
              <a:rPr lang="en-MX" sz="3600" b="1" dirty="0">
                <a:solidFill>
                  <a:srgbClr val="FFFFFF"/>
                </a:solidFill>
              </a:rPr>
              <a:t>de</a:t>
            </a:r>
            <a:br>
              <a:rPr lang="en-MX" sz="3600" b="1" dirty="0">
                <a:solidFill>
                  <a:srgbClr val="FFFFFF"/>
                </a:solidFill>
              </a:rPr>
            </a:br>
            <a:r>
              <a:rPr lang="en-MX" sz="3600" b="1" dirty="0">
                <a:solidFill>
                  <a:srgbClr val="FFFFFF"/>
                </a:solidFill>
              </a:rPr>
              <a:t>Ruby hasta ruby on Rails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6582F-B0AF-7947-9061-72D86160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965" y="5777350"/>
            <a:ext cx="9021170" cy="540204"/>
          </a:xfrm>
        </p:spPr>
        <p:txBody>
          <a:bodyPr>
            <a:normAutofit/>
          </a:bodyPr>
          <a:lstStyle/>
          <a:p>
            <a:r>
              <a:rPr lang="en-MX" dirty="0">
                <a:solidFill>
                  <a:srgbClr val="FFFFFF"/>
                </a:solidFill>
              </a:rPr>
              <a:t>Roberto Amadeo Hernandez Capistran</a:t>
            </a:r>
            <a:endParaRPr lang="en-MX">
              <a:solidFill>
                <a:srgbClr val="FFFFFF"/>
              </a:solidFill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7D69E294-8D63-CB49-B154-6AC6D6D4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31" y="3457967"/>
            <a:ext cx="2181726" cy="2181726"/>
          </a:xfrm>
          <a:prstGeom prst="rect">
            <a:avLst/>
          </a:prstGeom>
        </p:spPr>
      </p:pic>
      <p:pic>
        <p:nvPicPr>
          <p:cNvPr id="13" name="Picture 12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1928F0D4-6D41-F648-B7EB-A95C0115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352" y="3532176"/>
            <a:ext cx="1829056" cy="217634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066923A-2A1E-2F44-AECB-90A6CDF6E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161" y="2954905"/>
            <a:ext cx="812800" cy="81280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E8F2D09F-7294-2F49-A87F-F586B060E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79" y="3014210"/>
            <a:ext cx="812800" cy="8128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57B379-6939-BF43-B987-485E87C8CD90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905561" y="3767705"/>
            <a:ext cx="6355340" cy="28582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969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7A54C-59A7-1F46-97E6-611C6EEE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Numbers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48CCCD-67BB-654A-BABF-33B1204B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93" y="445795"/>
            <a:ext cx="5908326" cy="18315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C0FC1C-E173-CA40-91A5-F0032186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10" y="2502407"/>
            <a:ext cx="3208484" cy="240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6FACF-39AF-414C-ACBC-7090DAA0E4D4}"/>
              </a:ext>
            </a:extLst>
          </p:cNvPr>
          <p:cNvSpPr txBox="1"/>
          <p:nvPr/>
        </p:nvSpPr>
        <p:spPr>
          <a:xfrm>
            <a:off x="8151258" y="490876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4**2</a:t>
            </a:r>
          </a:p>
          <a:p>
            <a:r>
              <a:rPr lang="en-US" dirty="0"/>
              <a:t>X</a:t>
            </a:r>
            <a:r>
              <a:rPr lang="en-MX" dirty="0"/>
              <a:t>+=2</a:t>
            </a:r>
          </a:p>
          <a:p>
            <a:r>
              <a:rPr lang="en-MX" dirty="0"/>
              <a:t>123.class</a:t>
            </a:r>
          </a:p>
        </p:txBody>
      </p:sp>
    </p:spTree>
    <p:extLst>
      <p:ext uri="{BB962C8B-B14F-4D97-AF65-F5344CB8AC3E}">
        <p14:creationId xmlns:p14="http://schemas.microsoft.com/office/powerpoint/2010/main" val="9246482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C08A-CDC2-3A46-8DB9-9C76E82E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82EB6C6-456B-C240-872B-E26322488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759"/>
            <a:ext cx="4181272" cy="2827195"/>
          </a:xfrm>
        </p:spPr>
      </p:pic>
    </p:spTree>
    <p:extLst>
      <p:ext uri="{BB962C8B-B14F-4D97-AF65-F5344CB8AC3E}">
        <p14:creationId xmlns:p14="http://schemas.microsoft.com/office/powerpoint/2010/main" val="5973938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6EC4-A93E-624D-A6C6-D6B173C7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A193A1-5618-3A4B-ABE2-EC9E24932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017"/>
            <a:ext cx="7789384" cy="2495162"/>
          </a:xfrm>
        </p:spPr>
      </p:pic>
    </p:spTree>
    <p:extLst>
      <p:ext uri="{BB962C8B-B14F-4D97-AF65-F5344CB8AC3E}">
        <p14:creationId xmlns:p14="http://schemas.microsoft.com/office/powerpoint/2010/main" val="245154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124D-7C09-0241-BE4B-2E90D4BD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A43253-2F17-5442-AF82-A9E7E8F7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26"/>
            <a:ext cx="5504234" cy="3568262"/>
          </a:xfrm>
        </p:spPr>
      </p:pic>
    </p:spTree>
    <p:extLst>
      <p:ext uri="{BB962C8B-B14F-4D97-AF65-F5344CB8AC3E}">
        <p14:creationId xmlns:p14="http://schemas.microsoft.com/office/powerpoint/2010/main" val="6835444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57FC-E66E-B34C-B488-015FDA06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1C9BF06-495E-6448-9B5D-2061F86F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38" y="365125"/>
            <a:ext cx="8721436" cy="5650508"/>
          </a:xfrm>
        </p:spPr>
      </p:pic>
    </p:spTree>
    <p:extLst>
      <p:ext uri="{BB962C8B-B14F-4D97-AF65-F5344CB8AC3E}">
        <p14:creationId xmlns:p14="http://schemas.microsoft.com/office/powerpoint/2010/main" val="2658957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431D-07A5-014C-A77E-EC5658D0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Inject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788B58-FAD2-5A42-AE73-43A28B01E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5718243" cy="3027305"/>
          </a:xfrm>
        </p:spPr>
      </p:pic>
    </p:spTree>
    <p:extLst>
      <p:ext uri="{BB962C8B-B14F-4D97-AF65-F5344CB8AC3E}">
        <p14:creationId xmlns:p14="http://schemas.microsoft.com/office/powerpoint/2010/main" val="12878537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26E7-24AE-2E42-804A-9C49F7A9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324723E6-686A-B148-B755-1200928F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38490"/>
            <a:ext cx="6567797" cy="2069306"/>
          </a:xfr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3319BC-2324-1B4A-8C58-9AA5B628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985753"/>
            <a:ext cx="8523696" cy="25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1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7BD0-921B-1941-B58E-C42A8090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2C560D4-7270-D145-ADAB-4E18DC131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66" y="2051844"/>
            <a:ext cx="5759042" cy="3259458"/>
          </a:xfrm>
        </p:spPr>
      </p:pic>
    </p:spTree>
    <p:extLst>
      <p:ext uri="{BB962C8B-B14F-4D97-AF65-F5344CB8AC3E}">
        <p14:creationId xmlns:p14="http://schemas.microsoft.com/office/powerpoint/2010/main" val="3454604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4202-EAC1-4645-8FE9-F178D47B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36B774-F9C5-8743-9257-8BD9B9998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08200"/>
            <a:ext cx="6255609" cy="2133060"/>
          </a:xfrm>
        </p:spPr>
      </p:pic>
    </p:spTree>
    <p:extLst>
      <p:ext uri="{BB962C8B-B14F-4D97-AF65-F5344CB8AC3E}">
        <p14:creationId xmlns:p14="http://schemas.microsoft.com/office/powerpoint/2010/main" val="33152496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9B20-E360-E34E-8A45-2CD597E6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F4C1A0CE-B83D-8D4A-9D2D-1EECE0961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91024"/>
            <a:ext cx="5076217" cy="257107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77C7CC0-DAA2-AE4A-A47A-CB570B22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16" y="2091024"/>
            <a:ext cx="4367854" cy="24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0E7-96FE-0A48-B4FB-EC01C8D3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0A88E18-7F58-E94E-8422-74FE2DD7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6900"/>
            <a:ext cx="5331944" cy="2024164"/>
          </a:xfrm>
        </p:spPr>
      </p:pic>
    </p:spTree>
    <p:extLst>
      <p:ext uri="{BB962C8B-B14F-4D97-AF65-F5344CB8AC3E}">
        <p14:creationId xmlns:p14="http://schemas.microsoft.com/office/powerpoint/2010/main" val="70454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DB41C-4468-514F-94EE-AAF71458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Integer Methods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AADE1D-6C34-AF4C-BE30-AB986823D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37410"/>
            <a:ext cx="7225748" cy="53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394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DE55-F797-3E4A-BBE7-8666BA5A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4A228F1-08EA-614C-A4D7-FFBB320CA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351" y="2015364"/>
            <a:ext cx="6108295" cy="3242233"/>
          </a:xfrm>
        </p:spPr>
      </p:pic>
    </p:spTree>
    <p:extLst>
      <p:ext uri="{BB962C8B-B14F-4D97-AF65-F5344CB8AC3E}">
        <p14:creationId xmlns:p14="http://schemas.microsoft.com/office/powerpoint/2010/main" val="39444305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8C1D-6D28-2244-B34A-9976E1FD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E66ABC-B46D-1242-B9B6-9FA9E58C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96" y="2189111"/>
            <a:ext cx="6761948" cy="2460709"/>
          </a:xfrm>
        </p:spPr>
      </p:pic>
    </p:spTree>
    <p:extLst>
      <p:ext uri="{BB962C8B-B14F-4D97-AF65-F5344CB8AC3E}">
        <p14:creationId xmlns:p14="http://schemas.microsoft.com/office/powerpoint/2010/main" val="1979535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FAEE-E801-C84B-B007-79C4C4A6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005617-60EE-1A47-ADF8-34BA56F7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0230"/>
            <a:ext cx="6827196" cy="3915899"/>
          </a:xfrm>
        </p:spPr>
      </p:pic>
    </p:spTree>
    <p:extLst>
      <p:ext uri="{BB962C8B-B14F-4D97-AF65-F5344CB8AC3E}">
        <p14:creationId xmlns:p14="http://schemas.microsoft.com/office/powerpoint/2010/main" val="1298739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4D92-2DD0-D446-9B18-0E86AF32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Comparison Operator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C326EED-E5E6-714A-8CBD-87AEA45B5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929067" cy="267557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CB423EA-5E2C-1946-89CC-D2EAF133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2632075"/>
            <a:ext cx="5308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87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0DBC-1DF4-7F41-BFE1-C271066C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Comparison Operator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0A860654-0966-F846-B34D-8C697E9EA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020" y="2101374"/>
            <a:ext cx="1905000" cy="32512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77A7A93-BC22-624C-B974-FB352A02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80" y="1690688"/>
            <a:ext cx="7175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4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8D3B-B52F-5446-AD66-D665474B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Methods:sort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BAC7D8C-9BD7-CE45-9449-E224DE6C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7002780" cy="3452856"/>
          </a:xfrm>
        </p:spPr>
      </p:pic>
    </p:spTree>
    <p:extLst>
      <p:ext uri="{BB962C8B-B14F-4D97-AF65-F5344CB8AC3E}">
        <p14:creationId xmlns:p14="http://schemas.microsoft.com/office/powerpoint/2010/main" val="31708181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65FC-86EF-5F47-88E1-197014B2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E6799C-D986-3540-B62E-144F1F8C3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4" y="1509784"/>
            <a:ext cx="6824118" cy="2666567"/>
          </a:xfrm>
        </p:spPr>
      </p:pic>
    </p:spTree>
    <p:extLst>
      <p:ext uri="{BB962C8B-B14F-4D97-AF65-F5344CB8AC3E}">
        <p14:creationId xmlns:p14="http://schemas.microsoft.com/office/powerpoint/2010/main" val="35617678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A617-FAFB-A848-9E09-813A33AD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Methods:sort_by</a:t>
            </a:r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DCEEC7F-A14B-B74C-BC5F-97411AA2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602834" cy="4351338"/>
          </a:xfrm>
        </p:spPr>
      </p:pic>
    </p:spTree>
    <p:extLst>
      <p:ext uri="{BB962C8B-B14F-4D97-AF65-F5344CB8AC3E}">
        <p14:creationId xmlns:p14="http://schemas.microsoft.com/office/powerpoint/2010/main" val="23545964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92CD-A560-6249-B2EB-FD3C3CE5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Methods:without &lt; = &gt;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8D93549-BB55-B64F-B76F-882782A52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1962944"/>
            <a:ext cx="6261100" cy="4076700"/>
          </a:xfrm>
        </p:spPr>
      </p:pic>
    </p:spTree>
    <p:extLst>
      <p:ext uri="{BB962C8B-B14F-4D97-AF65-F5344CB8AC3E}">
        <p14:creationId xmlns:p14="http://schemas.microsoft.com/office/powerpoint/2010/main" val="2876899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6D12-4D57-5441-8135-5F162D50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ort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3D488D-D86C-544F-9045-72617292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36900"/>
          </a:xfrm>
        </p:spPr>
      </p:pic>
    </p:spTree>
    <p:extLst>
      <p:ext uri="{BB962C8B-B14F-4D97-AF65-F5344CB8AC3E}">
        <p14:creationId xmlns:p14="http://schemas.microsoft.com/office/powerpoint/2010/main" val="126294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7B21F01D-FDBB-974D-9011-5FE070368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7" y="457200"/>
            <a:ext cx="104733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43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3F8B-B9FA-964B-9E6D-75ACD461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A2ABBFE-9992-064E-ABD4-00A8FED9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050"/>
            <a:ext cx="7094220" cy="3803914"/>
          </a:xfrm>
        </p:spPr>
      </p:pic>
    </p:spTree>
    <p:extLst>
      <p:ext uri="{BB962C8B-B14F-4D97-AF65-F5344CB8AC3E}">
        <p14:creationId xmlns:p14="http://schemas.microsoft.com/office/powerpoint/2010/main" val="23597058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0948-2069-7B4E-AD13-A1AE1F01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 :sorting hashes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E130D7D-22D7-4543-A0DB-4C5E1618E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750"/>
            <a:ext cx="6311900" cy="2984500"/>
          </a:xfrm>
        </p:spPr>
      </p:pic>
    </p:spTree>
    <p:extLst>
      <p:ext uri="{BB962C8B-B14F-4D97-AF65-F5344CB8AC3E}">
        <p14:creationId xmlns:p14="http://schemas.microsoft.com/office/powerpoint/2010/main" val="4566640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310-D46F-8846-8057-6B62892B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A66CD8-2DC5-AE49-A48D-19BD7629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9764"/>
            <a:ext cx="6797040" cy="4976859"/>
          </a:xfrm>
        </p:spPr>
      </p:pic>
    </p:spTree>
    <p:extLst>
      <p:ext uri="{BB962C8B-B14F-4D97-AF65-F5344CB8AC3E}">
        <p14:creationId xmlns:p14="http://schemas.microsoft.com/office/powerpoint/2010/main" val="15995510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A795-15B9-FF42-8F26-ECA3194B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72CAC0-0FE8-3442-BE09-849A55F1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829" y="1690688"/>
            <a:ext cx="6999855" cy="2721292"/>
          </a:xfrm>
        </p:spPr>
      </p:pic>
    </p:spTree>
    <p:extLst>
      <p:ext uri="{BB962C8B-B14F-4D97-AF65-F5344CB8AC3E}">
        <p14:creationId xmlns:p14="http://schemas.microsoft.com/office/powerpoint/2010/main" val="26277868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1ACA-2496-2548-88BE-E236E92E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Merge:without a block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422B159-0C4A-B141-8A4E-FA1DCD5B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39940" cy="3735246"/>
          </a:xfrm>
        </p:spPr>
      </p:pic>
    </p:spTree>
    <p:extLst>
      <p:ext uri="{BB962C8B-B14F-4D97-AF65-F5344CB8AC3E}">
        <p14:creationId xmlns:p14="http://schemas.microsoft.com/office/powerpoint/2010/main" val="26958717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9517-9D37-F04C-9848-8A51CE6E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 a block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7ED933-FA28-6B44-954D-700C381D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499860" cy="3423470"/>
          </a:xfrm>
        </p:spPr>
      </p:pic>
    </p:spTree>
    <p:extLst>
      <p:ext uri="{BB962C8B-B14F-4D97-AF65-F5344CB8AC3E}">
        <p14:creationId xmlns:p14="http://schemas.microsoft.com/office/powerpoint/2010/main" val="24706647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B8A7-1996-EA4A-829B-E1541B2B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 a block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1D7529F-E8F8-624E-8CBA-35A1E029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6668465" cy="3429952"/>
          </a:xfrm>
        </p:spPr>
      </p:pic>
    </p:spTree>
    <p:extLst>
      <p:ext uri="{BB962C8B-B14F-4D97-AF65-F5344CB8AC3E}">
        <p14:creationId xmlns:p14="http://schemas.microsoft.com/office/powerpoint/2010/main" val="8071604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CC00-7451-2947-B758-1D5CBFB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Merge!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F7481B-70AB-4448-A2A4-C6251558A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7100"/>
            <a:ext cx="8039100" cy="2463800"/>
          </a:xfrm>
        </p:spPr>
      </p:pic>
    </p:spTree>
    <p:extLst>
      <p:ext uri="{BB962C8B-B14F-4D97-AF65-F5344CB8AC3E}">
        <p14:creationId xmlns:p14="http://schemas.microsoft.com/office/powerpoint/2010/main" val="34698460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302A-AA5E-1A4E-8FFA-A5CCEA8F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A63C1D0-60E0-A845-AE8C-36149F420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8393"/>
            <a:ext cx="9006278" cy="4607378"/>
          </a:xfrm>
        </p:spPr>
      </p:pic>
    </p:spTree>
    <p:extLst>
      <p:ext uri="{BB962C8B-B14F-4D97-AF65-F5344CB8AC3E}">
        <p14:creationId xmlns:p14="http://schemas.microsoft.com/office/powerpoint/2010/main" val="3251795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1232-15D9-594E-842F-497EC5EC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RUBY _BLANKS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E4EA0791-0940-3E44-9131-4121572B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74686"/>
            <a:ext cx="8195499" cy="3477373"/>
          </a:xfrm>
        </p:spPr>
      </p:pic>
    </p:spTree>
    <p:extLst>
      <p:ext uri="{BB962C8B-B14F-4D97-AF65-F5344CB8AC3E}">
        <p14:creationId xmlns:p14="http://schemas.microsoft.com/office/powerpoint/2010/main" val="4176739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AE436-D6C5-4240-8762-1943AD4A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Floats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4E71B98-B9B0-514D-80D5-41115803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1398281"/>
            <a:ext cx="3147413" cy="4061179"/>
          </a:xfrm>
          <a:prstGeom prst="rect">
            <a:avLst/>
          </a:prstGeom>
        </p:spPr>
      </p:pic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4A002716-99C9-1541-A3DF-994A3909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6414" y="1208525"/>
            <a:ext cx="3141973" cy="44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15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C13D-8CE3-B443-B326-2B718C14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RUBY _BLANKS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3EFD0E-4F5F-6C48-B8C9-79304BC23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65350"/>
            <a:ext cx="6797729" cy="3046730"/>
          </a:xfrm>
        </p:spPr>
      </p:pic>
    </p:spTree>
    <p:extLst>
      <p:ext uri="{BB962C8B-B14F-4D97-AF65-F5344CB8AC3E}">
        <p14:creationId xmlns:p14="http://schemas.microsoft.com/office/powerpoint/2010/main" val="32425793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BFFE-E883-DD4B-9828-8C55853C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49B4B0-20F5-F64D-B560-FA920F44C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739202" cy="2835592"/>
          </a:xfrm>
        </p:spPr>
      </p:pic>
    </p:spTree>
    <p:extLst>
      <p:ext uri="{BB962C8B-B14F-4D97-AF65-F5344CB8AC3E}">
        <p14:creationId xmlns:p14="http://schemas.microsoft.com/office/powerpoint/2010/main" val="22981560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586A-A654-E741-B4A8-B675165F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C32C833-3D86-D641-A198-326613E73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83" y="1027906"/>
            <a:ext cx="8957954" cy="4351338"/>
          </a:xfrm>
        </p:spPr>
      </p:pic>
    </p:spTree>
    <p:extLst>
      <p:ext uri="{BB962C8B-B14F-4D97-AF65-F5344CB8AC3E}">
        <p14:creationId xmlns:p14="http://schemas.microsoft.com/office/powerpoint/2010/main" val="40983611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E9CD-ED06-B040-9EB9-C3D7B11E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and call methods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53322EC-D2B1-2A4F-831A-BB5ECFFD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210" y="1765300"/>
            <a:ext cx="5548252" cy="2463800"/>
          </a:xfrm>
        </p:spPr>
      </p:pic>
    </p:spTree>
    <p:extLst>
      <p:ext uri="{BB962C8B-B14F-4D97-AF65-F5344CB8AC3E}">
        <p14:creationId xmlns:p14="http://schemas.microsoft.com/office/powerpoint/2010/main" val="464226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9484-7DD6-D541-AB76-03FBBBA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and call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2926C6-A618-514B-85B1-F4343C5F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3763"/>
            <a:ext cx="7254240" cy="3254921"/>
          </a:xfrm>
        </p:spPr>
      </p:pic>
    </p:spTree>
    <p:extLst>
      <p:ext uri="{BB962C8B-B14F-4D97-AF65-F5344CB8AC3E}">
        <p14:creationId xmlns:p14="http://schemas.microsoft.com/office/powerpoint/2010/main" val="3229432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3096-DA0B-A441-8CE8-BFFBA1D0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</a:t>
            </a:r>
            <a:r>
              <a:rPr lang="en-US" dirty="0"/>
              <a:t>e</a:t>
            </a:r>
            <a:r>
              <a:rPr lang="en-MX" dirty="0"/>
              <a:t>thods name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55D279-4F90-364B-A806-2747AAF8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389581" cy="3475672"/>
          </a:xfrm>
        </p:spPr>
      </p:pic>
    </p:spTree>
    <p:extLst>
      <p:ext uri="{BB962C8B-B14F-4D97-AF65-F5344CB8AC3E}">
        <p14:creationId xmlns:p14="http://schemas.microsoft.com/office/powerpoint/2010/main" val="4960585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80D2-6969-7B4F-AA9E-AF960DCF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8FF4598-7A37-234B-8828-5F206FB44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2500"/>
            <a:ext cx="3645167" cy="189230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3AE325-EADD-564C-AE8C-3BC94003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30" y="424815"/>
            <a:ext cx="3365500" cy="21463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9B4612C-34B8-EC4A-9DF5-B897FC04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23" y="3600450"/>
            <a:ext cx="4544607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48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E797-18C8-AF42-ADEE-1D1442FD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9B0EAC-1A50-104E-B691-6EDA4B38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7241771" cy="5093494"/>
          </a:xfrm>
        </p:spPr>
      </p:pic>
    </p:spTree>
    <p:extLst>
      <p:ext uri="{BB962C8B-B14F-4D97-AF65-F5344CB8AC3E}">
        <p14:creationId xmlns:p14="http://schemas.microsoft.com/office/powerpoint/2010/main" val="691434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E6DC2-09DD-C647-84A0-146E64B4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MX" sz="400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F280-69A5-CB41-B021-927C8349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</a:t>
            </a:r>
            <a:r>
              <a:rPr lang="en-MX" sz="2000"/>
              <a:t>nstructions to perfomos a specific task, package as a unit</a:t>
            </a:r>
          </a:p>
          <a:p>
            <a:r>
              <a:rPr lang="en-US" sz="2000"/>
              <a:t>C</a:t>
            </a:r>
            <a:r>
              <a:rPr lang="en-MX" sz="2000"/>
              <a:t>an be defined once and called multiples times</a:t>
            </a:r>
          </a:p>
          <a:p>
            <a:r>
              <a:rPr lang="en-MX" sz="2000"/>
              <a:t>Don’t repeat yourself(DRY)</a:t>
            </a:r>
          </a:p>
        </p:txBody>
      </p:sp>
    </p:spTree>
    <p:extLst>
      <p:ext uri="{BB962C8B-B14F-4D97-AF65-F5344CB8AC3E}">
        <p14:creationId xmlns:p14="http://schemas.microsoft.com/office/powerpoint/2010/main" val="19602238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A198-46BA-6E48-B8E4-7374BAC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Methods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2FEE49-4F65-174C-A7C9-93D03582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2803"/>
            <a:ext cx="8714874" cy="4674233"/>
          </a:xfrm>
        </p:spPr>
      </p:pic>
    </p:spTree>
    <p:extLst>
      <p:ext uri="{BB962C8B-B14F-4D97-AF65-F5344CB8AC3E}">
        <p14:creationId xmlns:p14="http://schemas.microsoft.com/office/powerpoint/2010/main" val="163827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5040D-CD9F-B046-9B6E-B2ADBCC5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Floats methods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785EEDA-9CCE-6F4A-A038-6F1EE025A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086" y="746178"/>
            <a:ext cx="1947378" cy="2961792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7DCB67-02E5-A449-BDBF-3DB4EC56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34" y="3990019"/>
            <a:ext cx="4552842" cy="21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945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6F3D-3E4B-8E47-A63F-1EF18746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9991CCC-4015-7941-A1E4-53D54F56A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57" y="1359694"/>
            <a:ext cx="3200400" cy="162560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349AA-A394-A64A-AC81-D5E6D28E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28" y="1058779"/>
            <a:ext cx="5194300" cy="3429000"/>
          </a:xfrm>
          <a:prstGeom prst="rect">
            <a:avLst/>
          </a:prstGeom>
        </p:spPr>
      </p:pic>
      <p:pic>
        <p:nvPicPr>
          <p:cNvPr id="9" name="Picture 8" descr="Text, application&#10;&#10;Description automatically generated">
            <a:extLst>
              <a:ext uri="{FF2B5EF4-FFF2-40B4-BE49-F238E27FC236}">
                <a16:creationId xmlns:a16="http://schemas.microsoft.com/office/drawing/2014/main" id="{E1E71C71-4286-FE4C-B2D1-EDD46F44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033796"/>
            <a:ext cx="3880025" cy="34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016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E53-A7FE-9E4B-9816-A0DB65A8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Scope Indicator</a:t>
            </a:r>
            <a:br>
              <a:rPr lang="en-MX" dirty="0"/>
            </a:br>
            <a:endParaRPr lang="en-MX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32FBEF8-D734-CE44-9167-BD39D9B6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909" y="1825625"/>
            <a:ext cx="7894181" cy="4351338"/>
          </a:xfrm>
        </p:spPr>
      </p:pic>
    </p:spTree>
    <p:extLst>
      <p:ext uri="{BB962C8B-B14F-4D97-AF65-F5344CB8AC3E}">
        <p14:creationId xmlns:p14="http://schemas.microsoft.com/office/powerpoint/2010/main" val="26893253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D769-362C-E14A-A6D6-44B37308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Scope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8C07BA-B5C2-124D-AD53-C1B82FC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7458"/>
            <a:ext cx="10515600" cy="3467671"/>
          </a:xfrm>
        </p:spPr>
      </p:pic>
    </p:spTree>
    <p:extLst>
      <p:ext uri="{BB962C8B-B14F-4D97-AF65-F5344CB8AC3E}">
        <p14:creationId xmlns:p14="http://schemas.microsoft.com/office/powerpoint/2010/main" val="32199681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6EF1-77DC-8B4D-BFF5-BB74A32C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B4133A-92A5-904C-89BB-816104C32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97" y="1027906"/>
            <a:ext cx="2612405" cy="4351338"/>
          </a:xfrm>
        </p:spPr>
      </p:pic>
    </p:spTree>
    <p:extLst>
      <p:ext uri="{BB962C8B-B14F-4D97-AF65-F5344CB8AC3E}">
        <p14:creationId xmlns:p14="http://schemas.microsoft.com/office/powerpoint/2010/main" val="1351866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E835-F615-724D-A99F-43BB31A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3C1A18-3ED1-174B-8973-088E02C8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545675"/>
          </a:xfrm>
        </p:spPr>
      </p:pic>
    </p:spTree>
    <p:extLst>
      <p:ext uri="{BB962C8B-B14F-4D97-AF65-F5344CB8AC3E}">
        <p14:creationId xmlns:p14="http://schemas.microsoft.com/office/powerpoint/2010/main" val="26991111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6A80-E05F-9C4A-A094-8020CA85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F38EEE1-832A-4843-B2BB-25BF329F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45" y="1690688"/>
            <a:ext cx="4235522" cy="4351338"/>
          </a:xfrm>
        </p:spPr>
      </p:pic>
    </p:spTree>
    <p:extLst>
      <p:ext uri="{BB962C8B-B14F-4D97-AF65-F5344CB8AC3E}">
        <p14:creationId xmlns:p14="http://schemas.microsoft.com/office/powerpoint/2010/main" val="31631839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5F45-1B05-ED44-83F6-0C5649BD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 Parentheses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E33B77-6716-7D42-84D4-71D5C640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836426" cy="4351338"/>
          </a:xfrm>
        </p:spPr>
      </p:pic>
    </p:spTree>
    <p:extLst>
      <p:ext uri="{BB962C8B-B14F-4D97-AF65-F5344CB8AC3E}">
        <p14:creationId xmlns:p14="http://schemas.microsoft.com/office/powerpoint/2010/main" val="39051714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8ECF-3E53-3143-B49C-CE5E93DD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5A49-489C-AA41-8AEF-93C87326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225282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8D3C-B625-C042-A6C7-AF925515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CB8E-7758-0845-9EEB-E0DEBAB1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40575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F307-485F-2743-A394-E2AA5423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717E-EAC7-B541-AC1C-69DAED4F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0361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5181-8477-A54F-9E77-C73FC643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E009-E281-3A41-9D5E-1CCBE6DD3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 sequence of characters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722FE6-9054-7749-84F0-9F593C7A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2" y="2219942"/>
            <a:ext cx="4756688" cy="241811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8B56C7D2-985B-DC4C-AB1C-25BDA34A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50" y="1692891"/>
            <a:ext cx="2495830" cy="20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06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FA9B-7C0C-2144-A675-C3C112A5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0646-2E94-D14A-B0D7-5B444BD6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064673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96CF-99B3-4748-BBAB-10659212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243E-05AB-4B4E-8457-BF2788FF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1507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D06B-11D4-3E49-96EE-A92A9E52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Online Documentations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295F-8DEB-D24A-9EEC-DD875D2E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www.ruby-lang.org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/es/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05FD22-67A1-6B48-B69D-100A5F01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77402"/>
            <a:ext cx="7225748" cy="3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00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36B2C-2071-254E-A3E2-B04CCF5B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Online documentación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998E-D6BF-1C4A-9312-0E1DBA0D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https://ruby-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doc.org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8A60FA-7764-6341-AF91-49BF5525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450953"/>
            <a:ext cx="7225748" cy="39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972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3D95C-E5D8-644A-B944-0AD15780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Comand line Documentation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E9869B-0C4E-5F48-993A-F4ED8F91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MX" sz="2000"/>
          </a:p>
        </p:txBody>
      </p:sp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978103-29B7-054F-B5F6-C9AD3340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54" y="1842558"/>
            <a:ext cx="4036023" cy="43513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6C42BE-9BA1-AD49-BEA5-13ECE7ED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4" y="2463800"/>
            <a:ext cx="3720574" cy="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58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108E4-772A-4C42-A4D2-FBC00400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MX" sz="4000" dirty="0">
                <a:solidFill>
                  <a:srgbClr val="FFFFFF"/>
                </a:solidFill>
              </a:rPr>
              <a:t>Ruby on 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ED99-237F-8245-8D96-BFE40937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MX" sz="2000" dirty="0"/>
              <a:t>Open sources web application </a:t>
            </a:r>
            <a:r>
              <a:rPr lang="en-MX" sz="3200" b="1" dirty="0"/>
              <a:t>framework</a:t>
            </a:r>
          </a:p>
          <a:p>
            <a:r>
              <a:rPr lang="en-US" sz="2000" dirty="0"/>
              <a:t>W</a:t>
            </a:r>
            <a:r>
              <a:rPr lang="en-MX" sz="2000" dirty="0"/>
              <a:t>ritten in Ruby</a:t>
            </a:r>
          </a:p>
          <a:p>
            <a:r>
              <a:rPr lang="en-MX" sz="2000" dirty="0"/>
              <a:t>Created in 2003 by  David Heinemeier Hansson(DHH)</a:t>
            </a:r>
          </a:p>
          <a:p>
            <a:r>
              <a:rPr lang="en-MX" sz="2000" dirty="0"/>
              <a:t>Foundation of Basecamp</a:t>
            </a:r>
          </a:p>
          <a:p>
            <a:r>
              <a:rPr lang="en-MX" sz="2000" dirty="0"/>
              <a:t>Released as open source in 2004</a:t>
            </a:r>
          </a:p>
        </p:txBody>
      </p:sp>
    </p:spTree>
    <p:extLst>
      <p:ext uri="{BB962C8B-B14F-4D97-AF65-F5344CB8AC3E}">
        <p14:creationId xmlns:p14="http://schemas.microsoft.com/office/powerpoint/2010/main" val="23296612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0323-4949-C742-8820-5E69D420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MVC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AC58-7F6D-DA47-A284-53C254CC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5" y="132820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MX" sz="4800" dirty="0">
                <a:solidFill>
                  <a:schemeClr val="accent4"/>
                </a:solidFill>
              </a:rPr>
              <a:t>M</a:t>
            </a:r>
            <a:r>
              <a:rPr lang="en-MX" sz="4800" dirty="0"/>
              <a:t>odel (the data object)</a:t>
            </a:r>
          </a:p>
          <a:p>
            <a:r>
              <a:rPr lang="en-MX" sz="4800" dirty="0">
                <a:solidFill>
                  <a:schemeClr val="accent4"/>
                </a:solidFill>
              </a:rPr>
              <a:t>V</a:t>
            </a:r>
            <a:r>
              <a:rPr lang="en-MX" sz="4800" dirty="0"/>
              <a:t>iew(presentation layer)</a:t>
            </a:r>
          </a:p>
          <a:p>
            <a:r>
              <a:rPr lang="en-MX" sz="4800" dirty="0">
                <a:solidFill>
                  <a:schemeClr val="accent4"/>
                </a:solidFill>
              </a:rPr>
              <a:t>C</a:t>
            </a:r>
            <a:r>
              <a:rPr lang="en-MX" sz="4800" dirty="0"/>
              <a:t>ontroller(user events)</a:t>
            </a:r>
          </a:p>
        </p:txBody>
      </p:sp>
    </p:spTree>
    <p:extLst>
      <p:ext uri="{BB962C8B-B14F-4D97-AF65-F5344CB8AC3E}">
        <p14:creationId xmlns:p14="http://schemas.microsoft.com/office/powerpoint/2010/main" val="39819495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9D7A3-3D17-D34A-8C28-90AE269D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Basic  Web Architecture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14D7020-C7F9-F344-8A09-C6AE04C2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845" y="2082799"/>
            <a:ext cx="8698305" cy="3031861"/>
          </a:xfrm>
        </p:spPr>
      </p:pic>
    </p:spTree>
    <p:extLst>
      <p:ext uri="{BB962C8B-B14F-4D97-AF65-F5344CB8AC3E}">
        <p14:creationId xmlns:p14="http://schemas.microsoft.com/office/powerpoint/2010/main" val="28345643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A71C-575C-A849-968A-FE3FA67B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MVC Web Archictecture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856A55-B8D9-FB4F-A249-3C96902C4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24153"/>
            <a:ext cx="8619067" cy="3963386"/>
          </a:xfrm>
        </p:spPr>
      </p:pic>
    </p:spTree>
    <p:extLst>
      <p:ext uri="{BB962C8B-B14F-4D97-AF65-F5344CB8AC3E}">
        <p14:creationId xmlns:p14="http://schemas.microsoft.com/office/powerpoint/2010/main" val="267371827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62ED-6D70-DB41-8DFC-B3A13E1E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rgbClr val="FFFFFF"/>
                </a:solidFill>
              </a:rPr>
              <a:t>Launch</a:t>
            </a:r>
            <a:r>
              <a:rPr lang="es-ES" sz="4000" dirty="0">
                <a:solidFill>
                  <a:srgbClr val="FFFFFF"/>
                </a:solidFill>
              </a:rPr>
              <a:t>  a </a:t>
            </a:r>
            <a:r>
              <a:rPr lang="es-ES" sz="4000" dirty="0" err="1">
                <a:solidFill>
                  <a:srgbClr val="FFFFFF"/>
                </a:solidFill>
              </a:rPr>
              <a:t>ruby</a:t>
            </a:r>
            <a:r>
              <a:rPr lang="es-ES" sz="4000" dirty="0">
                <a:solidFill>
                  <a:srgbClr val="FFFFFF"/>
                </a:solidFill>
              </a:rPr>
              <a:t>  </a:t>
            </a:r>
            <a:r>
              <a:rPr lang="es-ES" sz="4000" dirty="0" err="1">
                <a:solidFill>
                  <a:srgbClr val="FFFFFF"/>
                </a:solidFill>
              </a:rPr>
              <a:t>on</a:t>
            </a:r>
            <a:r>
              <a:rPr lang="es-ES" sz="4000" dirty="0">
                <a:solidFill>
                  <a:srgbClr val="FFFFFF"/>
                </a:solidFill>
              </a:rPr>
              <a:t> </a:t>
            </a:r>
            <a:r>
              <a:rPr lang="es-ES" sz="4000" dirty="0" err="1">
                <a:solidFill>
                  <a:srgbClr val="FFFFFF"/>
                </a:solidFill>
              </a:rPr>
              <a:t>Rails</a:t>
            </a:r>
            <a:r>
              <a:rPr lang="es-ES" sz="4000" dirty="0">
                <a:solidFill>
                  <a:srgbClr val="FFFFFF"/>
                </a:solidFill>
              </a:rPr>
              <a:t> Project</a:t>
            </a:r>
            <a:endParaRPr lang="en-MX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08A-AE10-E443-A59A-67132BAF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(or download) project</a:t>
            </a:r>
          </a:p>
          <a:p>
            <a:r>
              <a:rPr lang="en-US" sz="2000" dirty="0"/>
              <a:t>Create databases</a:t>
            </a:r>
          </a:p>
          <a:p>
            <a:r>
              <a:rPr lang="en-US" sz="2000" dirty="0"/>
              <a:t>Configure project to use databases</a:t>
            </a:r>
          </a:p>
          <a:p>
            <a:r>
              <a:rPr lang="en-US" sz="2000" dirty="0"/>
              <a:t>Run bundle install</a:t>
            </a:r>
            <a:endParaRPr lang="en-MX" sz="2000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CD52B17-3060-034A-921D-599846BB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25" y="3189405"/>
            <a:ext cx="6399490" cy="4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94C9-3D3B-DE40-AD8E-AC2B7CB3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String:concatenations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619FFF-00C8-0D40-9937-6478C5A2C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684" y="1690687"/>
            <a:ext cx="4369984" cy="3689831"/>
          </a:xfrm>
        </p:spPr>
      </p:pic>
    </p:spTree>
    <p:extLst>
      <p:ext uri="{BB962C8B-B14F-4D97-AF65-F5344CB8AC3E}">
        <p14:creationId xmlns:p14="http://schemas.microsoft.com/office/powerpoint/2010/main" val="12027418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E4BB-350D-FA49-92D6-26FAD478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Destiny is here</a:t>
            </a:r>
            <a:endParaRPr lang="en-MX" sz="4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9EA70C-3BB4-0947-8244-09523EF1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8" y="1724762"/>
            <a:ext cx="7823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5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AA77-3A87-0844-9E00-9390B139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 Append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0D55186-42A0-8F40-8E63-FE4F6FB2C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209" y="1690687"/>
            <a:ext cx="3504232" cy="2632809"/>
          </a:xfrm>
        </p:spPr>
      </p:pic>
    </p:spTree>
    <p:extLst>
      <p:ext uri="{BB962C8B-B14F-4D97-AF65-F5344CB8AC3E}">
        <p14:creationId xmlns:p14="http://schemas.microsoft.com/office/powerpoint/2010/main" val="368752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29A2-9FF6-2140-B654-ACD87849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Strings:Multiplication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3E119B0-D339-A74A-B8D2-5235B5BB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963" y="1473712"/>
            <a:ext cx="4035478" cy="442468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FF9F27-AF5C-0043-BE75-E2890AF4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94" y="1949450"/>
            <a:ext cx="4086078" cy="35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63CC-C8E2-324B-9C38-0DF10785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E41A-FC9C-AC4C-BA9A-1BDD5FC5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MX" dirty="0"/>
              <a:t>everse</a:t>
            </a:r>
          </a:p>
          <a:p>
            <a:r>
              <a:rPr lang="en-US" dirty="0"/>
              <a:t>C</a:t>
            </a:r>
            <a:r>
              <a:rPr lang="en-MX" dirty="0"/>
              <a:t>apitalize</a:t>
            </a:r>
          </a:p>
          <a:p>
            <a:r>
              <a:rPr lang="en-US" dirty="0"/>
              <a:t>U</a:t>
            </a:r>
            <a:r>
              <a:rPr lang="en-MX" dirty="0"/>
              <a:t>pcase</a:t>
            </a:r>
          </a:p>
          <a:p>
            <a:r>
              <a:rPr lang="en-US" dirty="0"/>
              <a:t>D</a:t>
            </a:r>
            <a:r>
              <a:rPr lang="en-MX" dirty="0"/>
              <a:t>owncase</a:t>
            </a:r>
          </a:p>
          <a:p>
            <a:r>
              <a:rPr lang="en-MX" dirty="0"/>
              <a:t>length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FC92F-E1A9-0A42-9619-EF70B12C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42" y="2259739"/>
            <a:ext cx="6026258" cy="29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5EDF1-1BEC-7F4A-AB5B-6EAF87BA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MX" sz="4000" dirty="0">
                <a:solidFill>
                  <a:srgbClr val="FFFFFF"/>
                </a:solidFill>
              </a:rPr>
              <a:t>Ruby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AD8F2-3EEB-844B-A486-8B074702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MX" sz="2000" dirty="0"/>
              <a:t>Object-oriented programming languages</a:t>
            </a:r>
          </a:p>
          <a:p>
            <a:r>
              <a:rPr lang="en-MX" sz="2000" dirty="0"/>
              <a:t>Created in 1995 by Yukihiro Matsumoto(“Matz”)</a:t>
            </a:r>
          </a:p>
          <a:p>
            <a:r>
              <a:rPr lang="en-MX" sz="2000" dirty="0"/>
              <a:t>Used for many purposes, not only web applications</a:t>
            </a:r>
          </a:p>
          <a:p>
            <a:r>
              <a:rPr lang="en-MX" sz="2000" dirty="0"/>
              <a:t>Easily readable</a:t>
            </a:r>
          </a:p>
          <a:p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25541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0BB3-381C-7342-BCFC-E3BA0863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tring Escaping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14745937-9C49-CE43-9D3C-04FD8616D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12" y="1891479"/>
            <a:ext cx="2692400" cy="17399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AF5F678-0E40-1447-ADFC-84A823DD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84" y="1522170"/>
            <a:ext cx="5510948" cy="190683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7C76E3-D3AA-0746-BF0D-C47C19D5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70" y="3211100"/>
            <a:ext cx="6025534" cy="33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4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9FFB-1098-9F42-8825-E5D57014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Strings:control Characters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10ECE57-F433-544E-962C-6FC79174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0977"/>
            <a:ext cx="5107915" cy="406068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C5837C-68C5-E649-8CCE-DA9D6FD6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03" y="2202132"/>
            <a:ext cx="5235497" cy="21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6AF0B-6B0E-9E4C-B537-D239A73A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Strings:interpolations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3FC807-22B6-6C44-9A72-89BD0DBFD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46" y="340104"/>
            <a:ext cx="7225748" cy="36670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4F0399-E6E1-4549-A1D5-63A42855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6" y="4155503"/>
            <a:ext cx="4974087" cy="22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0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6516-C8C3-D943-A091-CB30827A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Outputs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D4648460-86C5-E948-9D58-C7245CFC96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2350" y="3251994"/>
            <a:ext cx="2273300" cy="1498600"/>
          </a:xfrm>
        </p:spPr>
      </p:pic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F5B06A9-7F4C-C942-AF27-B3EB5A81F0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6190" y="2769394"/>
            <a:ext cx="2146300" cy="965200"/>
          </a:xfrm>
        </p:spPr>
      </p:pic>
    </p:spTree>
    <p:extLst>
      <p:ext uri="{BB962C8B-B14F-4D97-AF65-F5344CB8AC3E}">
        <p14:creationId xmlns:p14="http://schemas.microsoft.com/office/powerpoint/2010/main" val="416659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FA01-BADF-3D4F-BD6D-6C05AA0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Input  gets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F1E527-1CBA-2E49-B917-1491FE47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2494"/>
            <a:ext cx="10515600" cy="3657600"/>
          </a:xfrm>
        </p:spPr>
      </p:pic>
    </p:spTree>
    <p:extLst>
      <p:ext uri="{BB962C8B-B14F-4D97-AF65-F5344CB8AC3E}">
        <p14:creationId xmlns:p14="http://schemas.microsoft.com/office/powerpoint/2010/main" val="3591097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C30D-0AF6-4D4A-BD2F-84AD6B13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3BA769B-3D34-984A-96B6-03C826A6F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808" y="1773373"/>
            <a:ext cx="6096000" cy="29591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461FF3-311B-524B-BF2A-E6FD91F5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21" y="2123268"/>
            <a:ext cx="4508461" cy="19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06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B682-3C26-1649-94C1-41596AA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657F-FBB9-964F-B016-FE4C052B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</a:t>
            </a:r>
            <a:r>
              <a:rPr lang="en-MX" b="1" u="sng" dirty="0"/>
              <a:t> ordered</a:t>
            </a:r>
            <a:r>
              <a:rPr lang="en-MX" dirty="0"/>
              <a:t>, integer-indexed collection of Object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CCC204-7A8E-D843-89BE-E88244EA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7" y="2286322"/>
            <a:ext cx="5212704" cy="41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C4D-4D73-7840-ACAE-8A136EAC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AB7CF36-4E81-4B45-A8B5-8AF905E7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926575" cy="3408254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AD3EC48-31FA-AE45-924F-88498814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52" y="567891"/>
            <a:ext cx="3929057" cy="335781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98C8597-BDBC-AD46-8894-776F30386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774" y="4450048"/>
            <a:ext cx="4890252" cy="18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6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91AD-A481-6B47-801A-8AF05676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Array[]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F7DB96-87E7-9546-A7B6-E6848FA5C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45" y="2044699"/>
            <a:ext cx="4910272" cy="3293659"/>
          </a:xfrm>
        </p:spPr>
      </p:pic>
    </p:spTree>
    <p:extLst>
      <p:ext uri="{BB962C8B-B14F-4D97-AF65-F5344CB8AC3E}">
        <p14:creationId xmlns:p14="http://schemas.microsoft.com/office/powerpoint/2010/main" val="408751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6B96-70C4-8240-806A-7432BE13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62DB-FCAA-F348-8AB6-2DB5BE50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</a:t>
            </a:r>
            <a:r>
              <a:rPr lang="en-MX" dirty="0"/>
              <a:t>ength</a:t>
            </a:r>
          </a:p>
          <a:p>
            <a:r>
              <a:rPr lang="en-US" dirty="0"/>
              <a:t>S</a:t>
            </a:r>
            <a:r>
              <a:rPr lang="en-MX" dirty="0"/>
              <a:t>ize</a:t>
            </a:r>
          </a:p>
          <a:p>
            <a:r>
              <a:rPr lang="en-US" dirty="0"/>
              <a:t>R</a:t>
            </a:r>
            <a:r>
              <a:rPr lang="en-MX" dirty="0"/>
              <a:t>everse</a:t>
            </a:r>
          </a:p>
          <a:p>
            <a:r>
              <a:rPr lang="en-US" dirty="0"/>
              <a:t>S</a:t>
            </a:r>
            <a:r>
              <a:rPr lang="en-MX" dirty="0"/>
              <a:t>huffle</a:t>
            </a:r>
          </a:p>
          <a:p>
            <a:r>
              <a:rPr lang="en-US" dirty="0"/>
              <a:t>U</a:t>
            </a:r>
            <a:r>
              <a:rPr lang="en-MX" dirty="0"/>
              <a:t>niq</a:t>
            </a:r>
          </a:p>
          <a:p>
            <a:r>
              <a:rPr lang="en-US" dirty="0"/>
              <a:t>C</a:t>
            </a:r>
            <a:r>
              <a:rPr lang="en-MX" dirty="0"/>
              <a:t>ompact</a:t>
            </a:r>
          </a:p>
          <a:p>
            <a:r>
              <a:rPr lang="en-US" dirty="0"/>
              <a:t>F</a:t>
            </a:r>
            <a:r>
              <a:rPr lang="en-MX" dirty="0"/>
              <a:t>latten</a:t>
            </a:r>
          </a:p>
          <a:p>
            <a:r>
              <a:rPr lang="en-US" dirty="0"/>
              <a:t>I</a:t>
            </a:r>
            <a:r>
              <a:rPr lang="en-MX" dirty="0"/>
              <a:t>nclude</a:t>
            </a:r>
          </a:p>
          <a:p>
            <a:r>
              <a:rPr lang="en-US" dirty="0"/>
              <a:t>D</a:t>
            </a:r>
            <a:r>
              <a:rPr lang="en-MX" dirty="0"/>
              <a:t>elete_at</a:t>
            </a:r>
          </a:p>
          <a:p>
            <a:r>
              <a:rPr lang="en-US" dirty="0"/>
              <a:t>D</a:t>
            </a:r>
            <a:r>
              <a:rPr lang="en-MX" dirty="0"/>
              <a:t>elete(”c”)</a:t>
            </a:r>
          </a:p>
          <a:p>
            <a:r>
              <a:rPr lang="en-US" dirty="0"/>
              <a:t>J</a:t>
            </a:r>
            <a:r>
              <a:rPr lang="en-MX" dirty="0"/>
              <a:t>oin(-)</a:t>
            </a:r>
          </a:p>
          <a:p>
            <a:r>
              <a:rPr lang="en-US" dirty="0"/>
              <a:t>S</a:t>
            </a:r>
            <a:r>
              <a:rPr lang="en-MX" dirty="0"/>
              <a:t>plit(,)</a:t>
            </a:r>
          </a:p>
          <a:p>
            <a:endParaRPr lang="en-MX" dirty="0"/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D47B02-3B4F-B640-9895-56C58A2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58" y="1253331"/>
            <a:ext cx="5844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4511B-2295-B546-BE7B-4D4098FF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Using Ruby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8AC3-0131-684C-859D-B73EAA6E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</a:t>
            </a:r>
            <a:r>
              <a:rPr lang="en-MX" sz="2000" dirty="0"/>
              <a:t>ingle command</a:t>
            </a:r>
          </a:p>
          <a:p>
            <a:r>
              <a:rPr lang="en-MX" sz="2000" dirty="0"/>
              <a:t>Interactive Ruby Shell</a:t>
            </a:r>
          </a:p>
          <a:p>
            <a:r>
              <a:rPr lang="en-MX" sz="2000" dirty="0"/>
              <a:t>Ruby File</a:t>
            </a:r>
          </a:p>
          <a:p>
            <a:pPr marL="0" indent="0">
              <a:buNone/>
            </a:pPr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1173177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4F39-4EC7-D340-97A3-C8B409AC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DBE326C-B796-5142-AF0D-292941FFC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183"/>
            <a:ext cx="2403764" cy="2790811"/>
          </a:xfrm>
        </p:spPr>
      </p:pic>
    </p:spTree>
    <p:extLst>
      <p:ext uri="{BB962C8B-B14F-4D97-AF65-F5344CB8AC3E}">
        <p14:creationId xmlns:p14="http://schemas.microsoft.com/office/powerpoint/2010/main" val="1464448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FCAB-E18C-814D-B65C-AC33A8A0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2DEFC-B07C-8241-BA94-42B4B7C6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295900" cy="2857500"/>
          </a:xfrm>
        </p:spPr>
      </p:pic>
      <p:pic>
        <p:nvPicPr>
          <p:cNvPr id="7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A660CFD0-ACDE-1246-AE89-F6BFBFD9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84" y="2536825"/>
            <a:ext cx="2247900" cy="1371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5BA2F8-9832-3B4B-ADA7-4E93BB45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908425"/>
            <a:ext cx="381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50AF-B1DA-8446-B1FB-BCC9B422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01B9-B258-2746-8E7E-4EC7C80E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</a:t>
            </a:r>
            <a:r>
              <a:rPr lang="en-MX" sz="3200" u="sng" dirty="0"/>
              <a:t> unordered</a:t>
            </a:r>
            <a:r>
              <a:rPr lang="en-MX" dirty="0"/>
              <a:t>, object-indexed collection of object(or key values pairs)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4BF3B6-8B45-094D-A997-CA4ABBB9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3" y="2808319"/>
            <a:ext cx="5768802" cy="33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9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A2E3-591E-FB44-B187-D726E347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Hashes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8890F-1948-0A48-BF75-EC39144A7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73" y="1690688"/>
            <a:ext cx="4267200" cy="495300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19B2A38D-BB88-0C48-8658-3F5270D2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84" y="2436813"/>
            <a:ext cx="4521200" cy="2235200"/>
          </a:xfrm>
          <a:prstGeom prst="rect">
            <a:avLst/>
          </a:prstGeom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F55C6F-0C43-714A-AB30-4051421F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146" y="515438"/>
            <a:ext cx="5938285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8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BC8-9978-3242-B86E-738ECDA1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symbol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1371C0-B972-3E4C-8D2C-C0C4E0AF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4066309" cy="2521403"/>
          </a:xfr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2BDC26C-DE60-A24D-B3E4-90064128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49" y="805656"/>
            <a:ext cx="2152881" cy="6668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B5B7685-EA5F-C340-AFFF-070D7294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342" y="522620"/>
            <a:ext cx="6860963" cy="2521404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FDE176-15D6-8F45-B81C-BA3C11EE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316413"/>
            <a:ext cx="3302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3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2AE-B11C-1A48-94CA-ACCE489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E2C0-0AE2-8843-A612-60CA44F4D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 object that is either true or false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C02FFC-3321-C642-99A7-758FB6A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7" y="2639984"/>
            <a:ext cx="5725659" cy="2993899"/>
          </a:xfrm>
          <a:prstGeom prst="rect">
            <a:avLst/>
          </a:prstGeom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AE185B-DC9A-4540-9C3C-EB4DA839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52" y="1690688"/>
            <a:ext cx="5066480" cy="36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4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0B29-6005-BE40-9C12-EC0CE63B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Boolean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F949C7-22E0-6747-BAC8-F992FAA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True.class</a:t>
            </a:r>
            <a:endParaRPr lang="en-US" dirty="0"/>
          </a:p>
          <a:p>
            <a:r>
              <a:rPr lang="en-US" dirty="0"/>
              <a:t>I</a:t>
            </a:r>
            <a:r>
              <a:rPr lang="en-MX" dirty="0"/>
              <a:t>ncludes?(2)</a:t>
            </a:r>
          </a:p>
          <a:p>
            <a:r>
              <a:rPr lang="en-US" dirty="0"/>
              <a:t>N</a:t>
            </a:r>
            <a:r>
              <a:rPr lang="en-MX" dirty="0"/>
              <a:t>il?</a:t>
            </a:r>
          </a:p>
          <a:p>
            <a:r>
              <a:rPr lang="en-US" dirty="0"/>
              <a:t>B</a:t>
            </a:r>
            <a:r>
              <a:rPr lang="en-MX" dirty="0"/>
              <a:t>etween?</a:t>
            </a:r>
          </a:p>
          <a:p>
            <a:r>
              <a:rPr lang="en-US" dirty="0"/>
              <a:t>E</a:t>
            </a:r>
            <a:r>
              <a:rPr lang="en-MX" dirty="0"/>
              <a:t>mpety?</a:t>
            </a:r>
          </a:p>
          <a:p>
            <a:r>
              <a:rPr lang="en-US" dirty="0"/>
              <a:t>H</a:t>
            </a:r>
            <a:r>
              <a:rPr lang="en-MX" dirty="0"/>
              <a:t>ash. </a:t>
            </a:r>
            <a:r>
              <a:rPr lang="en-US" dirty="0"/>
              <a:t>H</a:t>
            </a:r>
            <a:r>
              <a:rPr lang="en-MX" dirty="0"/>
              <a:t>ash_key?</a:t>
            </a:r>
          </a:p>
          <a:p>
            <a:r>
              <a:rPr lang="en-US" dirty="0"/>
              <a:t>H</a:t>
            </a:r>
            <a:r>
              <a:rPr lang="en-MX" dirty="0"/>
              <a:t>as_value</a:t>
            </a:r>
          </a:p>
          <a:p>
            <a:endParaRPr lang="en-MX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36F346B-59EA-0940-8D05-DAA39EF9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16" y="1420782"/>
            <a:ext cx="6718370" cy="37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0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B37E-EBC8-C848-9EA4-349432AD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Ranges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6A142262-5614-434B-833B-D0E7B6B0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5407" y="1548938"/>
            <a:ext cx="7015963" cy="2401094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AC00BA-F545-BA44-B421-974735C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7" y="2020655"/>
            <a:ext cx="3895705" cy="33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5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1777B-7DD4-AC4F-900E-3153690E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Constant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E23DA8-F391-9B49-A176-F2947C7D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6733"/>
            <a:ext cx="5543136" cy="2120249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D3E10B7-63B7-374D-B8CB-0E31AAC3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36" y="2338993"/>
            <a:ext cx="2870200" cy="17145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FE35A8A-B6D3-BB48-990E-AEE62003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336" y="4229559"/>
            <a:ext cx="4191000" cy="110490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41A16A-3308-FD46-8309-17DE6BE1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33" y="4229559"/>
            <a:ext cx="4381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8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2E66-583C-F946-AEBA-CD409757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Nil</a:t>
            </a:r>
          </a:p>
        </p:txBody>
      </p:sp>
      <p:pic>
        <p:nvPicPr>
          <p:cNvPr id="9" name="Content Placeholder 8" descr="Table&#10;&#10;Description automatically generated with low confidence">
            <a:extLst>
              <a:ext uri="{FF2B5EF4-FFF2-40B4-BE49-F238E27FC236}">
                <a16:creationId xmlns:a16="http://schemas.microsoft.com/office/drawing/2014/main" id="{332A6BFC-964D-BA4B-8C90-0772910AA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02280" cy="3528996"/>
          </a:xfrm>
        </p:spPr>
      </p:pic>
      <p:pic>
        <p:nvPicPr>
          <p:cNvPr id="11" name="Picture 10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77D39BF-29C5-2148-A2B4-60FBCC95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61" y="2309848"/>
            <a:ext cx="3347722" cy="22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52F5-2D08-E242-B7A8-F17BDE38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Single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2E5A-E46B-EA46-AA6F-ACBD510A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</a:t>
            </a:r>
            <a:r>
              <a:rPr lang="en-MX" sz="2000" dirty="0"/>
              <a:t>uby –v</a:t>
            </a:r>
          </a:p>
          <a:p>
            <a:r>
              <a:rPr lang="en-US" sz="2000" dirty="0"/>
              <a:t>ruby -e 'puts 123’</a:t>
            </a:r>
          </a:p>
          <a:p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2172185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8AF2-D8C9-214F-910D-82E01CBB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502B9CB-5093-8843-A3B9-AEBDD3033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510" y="1690688"/>
            <a:ext cx="6375400" cy="218440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68ECEF-A52E-0D41-89BD-E0354F7C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181475"/>
            <a:ext cx="3848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84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A346-874B-B548-89F6-59AF840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F2387F28-49BE-9F4E-9BA3-5D3022906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999" y="1690688"/>
            <a:ext cx="2654993" cy="4367892"/>
          </a:xfrm>
        </p:spPr>
      </p:pic>
    </p:spTree>
    <p:extLst>
      <p:ext uri="{BB962C8B-B14F-4D97-AF65-F5344CB8AC3E}">
        <p14:creationId xmlns:p14="http://schemas.microsoft.com/office/powerpoint/2010/main" val="1258943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A200-DCD8-9D49-865D-94571E6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 Structures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CDF398-B658-8E4F-AE32-A0DE43EF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34" y="1523228"/>
            <a:ext cx="6798068" cy="3730416"/>
          </a:xfrm>
        </p:spPr>
      </p:pic>
    </p:spTree>
    <p:extLst>
      <p:ext uri="{BB962C8B-B14F-4D97-AF65-F5344CB8AC3E}">
        <p14:creationId xmlns:p14="http://schemas.microsoft.com/office/powerpoint/2010/main" val="2882421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B28-89A8-FA47-AD83-B106261D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Coditionals:if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39309A7-EE8B-7B44-A2F0-832A5687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7395"/>
            <a:ext cx="2451100" cy="2032000"/>
          </a:xfrm>
        </p:spPr>
      </p:pic>
    </p:spTree>
    <p:extLst>
      <p:ext uri="{BB962C8B-B14F-4D97-AF65-F5344CB8AC3E}">
        <p14:creationId xmlns:p14="http://schemas.microsoft.com/office/powerpoint/2010/main" val="3471413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6168-4441-3946-8291-81F437BF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Coditionals:else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2C30498-4F38-8A45-83AA-98F68712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29" y="1913528"/>
            <a:ext cx="2342587" cy="2342587"/>
          </a:xfrm>
        </p:spPr>
      </p:pic>
    </p:spTree>
    <p:extLst>
      <p:ext uri="{BB962C8B-B14F-4D97-AF65-F5344CB8AC3E}">
        <p14:creationId xmlns:p14="http://schemas.microsoft.com/office/powerpoint/2010/main" val="2417210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ED19-F844-E048-A073-A1A184B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onditinal:elsif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09E1500-7EEE-CF4D-BF42-C6679C5D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39" y="1906140"/>
            <a:ext cx="2895946" cy="338887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4DCE51-4B32-A04C-B00B-9F4B876C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3" y="2067285"/>
            <a:ext cx="4119187" cy="27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EC69-5755-EE41-A9E2-A49BE689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Conditional: unless</a:t>
            </a:r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2B2416B3-D159-A642-AA8A-D688E7B58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634" y="1690688"/>
            <a:ext cx="2359429" cy="2669880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3314B5-B554-054E-9630-64E0DCF4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96" y="398079"/>
            <a:ext cx="4401592" cy="3030921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17A032-1C9F-E244-B21A-75039F42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30" y="3461954"/>
            <a:ext cx="4246538" cy="2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01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6619-ADB0-624E-8E9A-38146376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Unless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F9ED472-D416-5942-A47E-DC075129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57" y="1242162"/>
            <a:ext cx="6891853" cy="21868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8A31E50-AB4C-444F-B798-134D7877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62" y="3990153"/>
            <a:ext cx="5428373" cy="22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4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56F9-A98A-1445-A553-382BF024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 : Case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7187D43-2804-E141-8BED-3CA28967F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411" y="1690687"/>
            <a:ext cx="3240578" cy="3328757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F2745B-0563-2343-B829-040B21D6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2" y="1508369"/>
            <a:ext cx="3427961" cy="384126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734236-7E0B-DB4C-BF8E-EFB869D3C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10" y="1690687"/>
            <a:ext cx="3606153" cy="30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2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F1DE-27B7-8F4F-914A-EC585A2A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Case with Comparison</a:t>
            </a:r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4ED4B5-EBB9-5F44-907A-A3DC787B4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10" y="1929115"/>
            <a:ext cx="2881745" cy="3281987"/>
          </a:xfr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E1BFF07-6170-144B-ADEA-BAA59ADD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21" y="1851670"/>
            <a:ext cx="3729647" cy="31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D10BC-92F3-5342-A3E7-A4A404A0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Interactive Ruby Shell (IRB)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92C439F-13F8-FF4B-9E88-34070C82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19" y="1891970"/>
            <a:ext cx="3444213" cy="262516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522F85F-55CA-0E42-A8EF-D14432B3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7" y="4517131"/>
            <a:ext cx="4183240" cy="1024467"/>
          </a:xfrm>
          <a:prstGeom prst="rect">
            <a:avLst/>
          </a:prstGeom>
        </p:spPr>
      </p:pic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43335EA4-4B8D-EB4D-BD99-3662C9D7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742" y="2032814"/>
            <a:ext cx="5452808" cy="1024467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41F0894A-3341-064D-B113-485BD794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742" y="3057281"/>
            <a:ext cx="1968500" cy="10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6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3AE4-DD24-B345-9ADD-2F54D804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35958C-830A-D945-9376-3A4BE2AA9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724" y="1932918"/>
            <a:ext cx="3856298" cy="377539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1D4C2C-A4C2-6F4F-BF0D-F65F11B1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79" y="2197893"/>
            <a:ext cx="3440661" cy="32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6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B89A-BC98-674C-8A92-A1C24A3E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 Shorthand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8AC3-8D94-4149-91D7-9C09002E3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Conditional Ternary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6CC13-E39C-324C-88C8-7C31E68B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6" y="2420735"/>
            <a:ext cx="8143679" cy="100826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7021B82-D642-BC41-9A85-56F412D8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2256"/>
            <a:ext cx="3149599" cy="25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0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B240C-5DC5-1947-B806-06E22CF8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Coditional: Or Operator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B6A6625-CE81-C34A-8A9F-1DCCA41E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470" y="2657152"/>
            <a:ext cx="2998787" cy="3114125"/>
          </a:xfrm>
        </p:spPr>
      </p:pic>
    </p:spTree>
    <p:extLst>
      <p:ext uri="{BB962C8B-B14F-4D97-AF65-F5344CB8AC3E}">
        <p14:creationId xmlns:p14="http://schemas.microsoft.com/office/powerpoint/2010/main" val="446671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4026-DC49-F949-A8CE-CAEE9500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7C36B86-74F2-2443-9432-F827C990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3700"/>
            <a:ext cx="2235200" cy="1765300"/>
          </a:xfrm>
        </p:spPr>
      </p:pic>
    </p:spTree>
    <p:extLst>
      <p:ext uri="{BB962C8B-B14F-4D97-AF65-F5344CB8AC3E}">
        <p14:creationId xmlns:p14="http://schemas.microsoft.com/office/powerpoint/2010/main" val="410166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933-BAF9-704C-A631-0571136E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Control 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AAD800-B0DA-0946-A4C0-5ED4467E8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149"/>
            <a:ext cx="6692900" cy="4279900"/>
          </a:xfrm>
        </p:spPr>
      </p:pic>
    </p:spTree>
    <p:extLst>
      <p:ext uri="{BB962C8B-B14F-4D97-AF65-F5344CB8AC3E}">
        <p14:creationId xmlns:p14="http://schemas.microsoft.com/office/powerpoint/2010/main" val="2018292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A739-C1E1-9242-BD6C-94F2C171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Example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86F18AB-C55A-B14B-81E8-1F127B504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0350"/>
            <a:ext cx="4891127" cy="3566944"/>
          </a:xfrm>
        </p:spPr>
      </p:pic>
    </p:spTree>
    <p:extLst>
      <p:ext uri="{BB962C8B-B14F-4D97-AF65-F5344CB8AC3E}">
        <p14:creationId xmlns:p14="http://schemas.microsoft.com/office/powerpoint/2010/main" val="248244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DC72-7016-9243-8B8C-288F5CDF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while, until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173C249-AFA7-4945-8F0F-9FA6DF8C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3918"/>
            <a:ext cx="3683000" cy="3505200"/>
          </a:xfrm>
        </p:spPr>
      </p:pic>
    </p:spTree>
    <p:extLst>
      <p:ext uri="{BB962C8B-B14F-4D97-AF65-F5344CB8AC3E}">
        <p14:creationId xmlns:p14="http://schemas.microsoft.com/office/powerpoint/2010/main" val="312185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D31C-1337-4D4C-A2BA-265EDCBE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2B2C95-81B4-294B-AA6B-2D0C25EC5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7923"/>
            <a:ext cx="5854700" cy="3162300"/>
          </a:xfrm>
        </p:spPr>
      </p:pic>
    </p:spTree>
    <p:extLst>
      <p:ext uri="{BB962C8B-B14F-4D97-AF65-F5344CB8AC3E}">
        <p14:creationId xmlns:p14="http://schemas.microsoft.com/office/powerpoint/2010/main" val="1498618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FFDC-F50A-4D42-8E07-6B037B7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4D8FCD-9227-F640-B214-03BF55B8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47" y="435769"/>
            <a:ext cx="3987800" cy="28321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364C530-D6CE-C343-B6E6-6787DA10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28" y="274638"/>
            <a:ext cx="4111991" cy="28321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5AFB7B-477B-534D-84A6-BE016FEE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191" y="3697186"/>
            <a:ext cx="3429000" cy="23368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DDF589-17DC-B44E-9499-D77E93E8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608" y="3751263"/>
            <a:ext cx="4900710" cy="19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8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3FE-5D33-0449-B393-53D31267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6428715-8A0A-5247-991D-126A91BB1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296" y="531087"/>
            <a:ext cx="8204200" cy="1765300"/>
          </a:xfr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68CBEB-18BC-1945-A45D-7C5EA4E3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6" y="3278914"/>
            <a:ext cx="80137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D72B5-D77F-0D49-B87F-1BD91E14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Ruby File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FAD929-CBE9-F942-B302-DFB17137C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8" y="2011224"/>
            <a:ext cx="3937000" cy="22098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EC80CE-5DD5-8943-A823-10393971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676" y="2092392"/>
            <a:ext cx="5827246" cy="1217083"/>
          </a:xfrm>
          <a:prstGeom prst="rect">
            <a:avLst/>
          </a:prstGeom>
        </p:spPr>
      </p:pic>
      <p:pic>
        <p:nvPicPr>
          <p:cNvPr id="13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A5AC53-6474-0144-888C-E75AF560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48" y="3674567"/>
            <a:ext cx="354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0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E39A-7787-4144-B5E2-3E14B4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55D7C5-CC90-E842-A4B0-62BC41430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15" y="720084"/>
            <a:ext cx="6197600" cy="2921000"/>
          </a:xfrm>
        </p:spPr>
      </p:pic>
    </p:spTree>
    <p:extLst>
      <p:ext uri="{BB962C8B-B14F-4D97-AF65-F5344CB8AC3E}">
        <p14:creationId xmlns:p14="http://schemas.microsoft.com/office/powerpoint/2010/main" val="3178619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D597-9EE4-D140-BFDC-12662071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iterator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F8BE-E976-F142-B73D-E3400778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Iterate</a:t>
            </a:r>
          </a:p>
          <a:p>
            <a:pPr lvl="1"/>
            <a:r>
              <a:rPr lang="en-MX" dirty="0"/>
              <a:t>To say or do again</a:t>
            </a:r>
          </a:p>
          <a:p>
            <a:pPr lvl="1"/>
            <a:r>
              <a:rPr lang="en-MX" dirty="0"/>
              <a:t>To apply a procedure repeatedly</a:t>
            </a:r>
          </a:p>
          <a:p>
            <a:pPr lvl="1"/>
            <a:r>
              <a:rPr lang="en-MX" dirty="0"/>
              <a:t>To perform code on each item in a set</a:t>
            </a:r>
          </a:p>
        </p:txBody>
      </p:sp>
    </p:spTree>
    <p:extLst>
      <p:ext uri="{BB962C8B-B14F-4D97-AF65-F5344CB8AC3E}">
        <p14:creationId xmlns:p14="http://schemas.microsoft.com/office/powerpoint/2010/main" val="3834649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5F2F-2536-A84E-86D5-859F7B19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terator:example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547033-6A2A-3644-A2AE-4C95F6B0B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06174" cy="2763753"/>
          </a:xfrm>
        </p:spPr>
      </p:pic>
    </p:spTree>
    <p:extLst>
      <p:ext uri="{BB962C8B-B14F-4D97-AF65-F5344CB8AC3E}">
        <p14:creationId xmlns:p14="http://schemas.microsoft.com/office/powerpoint/2010/main" val="1997946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A047-4DD9-0547-AC26-321ED3E0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 times,upto, downto, each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BC251BA-52A7-0A42-8848-4F439E73F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50" y="1574800"/>
            <a:ext cx="6261100" cy="3708400"/>
          </a:xfrm>
        </p:spPr>
      </p:pic>
    </p:spTree>
    <p:extLst>
      <p:ext uri="{BB962C8B-B14F-4D97-AF65-F5344CB8AC3E}">
        <p14:creationId xmlns:p14="http://schemas.microsoft.com/office/powerpoint/2010/main" val="510895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2C45-21B8-3E45-9E93-AA6B6DE9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 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9C436C09-28B0-AE46-90FF-6E2322CF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04984"/>
            <a:ext cx="5181600" cy="2286000"/>
          </a:xfrm>
        </p:spPr>
      </p:pic>
    </p:spTree>
    <p:extLst>
      <p:ext uri="{BB962C8B-B14F-4D97-AF65-F5344CB8AC3E}">
        <p14:creationId xmlns:p14="http://schemas.microsoft.com/office/powerpoint/2010/main" val="2655149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A9628-A864-244B-B32D-1D2349E5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Iterator:By Classs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876FDA-F651-A841-A208-795F2B72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9662"/>
            <a:ext cx="7225748" cy="41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DAA6-E554-C44D-A99F-D83A36FD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Iterators:for .. 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BBDAE39-EF19-2C42-B7D8-FC9AD28C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30" y="1436518"/>
            <a:ext cx="7272263" cy="4351338"/>
          </a:xfrm>
        </p:spPr>
      </p:pic>
    </p:spTree>
    <p:extLst>
      <p:ext uri="{BB962C8B-B14F-4D97-AF65-F5344CB8AC3E}">
        <p14:creationId xmlns:p14="http://schemas.microsoft.com/office/powerpoint/2010/main" val="3685253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7271-6760-8D4B-ADC8-843F46AA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EE7E9F-852D-5445-BEA7-616E7E21A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98" y="1027906"/>
            <a:ext cx="4241800" cy="2781300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D0CB84-A93A-7D4B-AB26-A7C1DCE9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69" y="1178532"/>
            <a:ext cx="4752735" cy="22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4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4C14-A9C6-A243-901D-035D5D8D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D0406D-3D1C-7F47-A5EE-E5A7822B0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16" y="1690688"/>
            <a:ext cx="3968599" cy="1738312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F0FFBA-1A77-C241-8A56-C3E20D73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19" y="2560521"/>
            <a:ext cx="4876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4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6472-8637-354E-B6D7-3AF249C8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hallenge: Blanket Patterns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AA07D0-ACDB-3347-BD9A-1AE3C6D04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26" y="1825625"/>
            <a:ext cx="9670748" cy="4351338"/>
          </a:xfrm>
        </p:spPr>
      </p:pic>
    </p:spTree>
    <p:extLst>
      <p:ext uri="{BB962C8B-B14F-4D97-AF65-F5344CB8AC3E}">
        <p14:creationId xmlns:p14="http://schemas.microsoft.com/office/powerpoint/2010/main" val="300229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CE20-278B-1340-AE5A-1E03301D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D2CA73-CDB8-274C-A134-CB785794E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82570"/>
            <a:ext cx="7225748" cy="52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5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6BA9-2EFB-3046-BA20-A8EC4BED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F940362-AFEA-8942-B99E-D85357CD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84" y="406397"/>
            <a:ext cx="6841161" cy="6086478"/>
          </a:xfrm>
        </p:spPr>
      </p:pic>
    </p:spTree>
    <p:extLst>
      <p:ext uri="{BB962C8B-B14F-4D97-AF65-F5344CB8AC3E}">
        <p14:creationId xmlns:p14="http://schemas.microsoft.com/office/powerpoint/2010/main" val="2977468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74B4-35A7-8A4D-9B56-7C04BA9D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Tips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62CCD4-DBDD-224C-8655-601D7891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79" y="1524000"/>
            <a:ext cx="5689600" cy="3810000"/>
          </a:xfrm>
        </p:spPr>
      </p:pic>
    </p:spTree>
    <p:extLst>
      <p:ext uri="{BB962C8B-B14F-4D97-AF65-F5344CB8AC3E}">
        <p14:creationId xmlns:p14="http://schemas.microsoft.com/office/powerpoint/2010/main" val="35006330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5D6-9115-F848-B013-328BE17B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Solutions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3798E3-EA11-D744-A580-FF1E110B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12" y="739302"/>
            <a:ext cx="6479026" cy="469346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A125D4B-A3DB-904B-984B-728EDC33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5231"/>
            <a:ext cx="6862715" cy="46934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BC7639-C634-1F4A-A046-B9D32016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67" y="3278559"/>
            <a:ext cx="4635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27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33CA-01D6-1147-B78B-FD64EA41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A93BDB-170E-874C-A2ED-31686EC54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431" y="1194594"/>
            <a:ext cx="4711700" cy="3784600"/>
          </a:xfrm>
        </p:spPr>
      </p:pic>
    </p:spTree>
    <p:extLst>
      <p:ext uri="{BB962C8B-B14F-4D97-AF65-F5344CB8AC3E}">
        <p14:creationId xmlns:p14="http://schemas.microsoft.com/office/powerpoint/2010/main" val="31548294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6FC1-221B-CF4F-AE47-673778FF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F8C7-4113-AE49-BA64-7BA51B4F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Give Ruby files an .rb extension</a:t>
            </a:r>
          </a:p>
          <a:p>
            <a:r>
              <a:rPr lang="en-MX" dirty="0"/>
              <a:t>Put shebang line at the top</a:t>
            </a:r>
          </a:p>
          <a:p>
            <a:r>
              <a:rPr lang="en-MX" dirty="0"/>
              <a:t>#!/usr/bin/env ruby</a:t>
            </a:r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56A71-B397-7949-98CD-6676B4A8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64" y="4172288"/>
            <a:ext cx="7505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D71C-07EE-1B47-9BD8-33119EC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Block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1225-C630-814F-9B5F-A6DC7108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|a|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0ACC6F9-C786-5740-898A-79CA3FED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54" y="247847"/>
            <a:ext cx="7493136" cy="58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6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2EAE-A84C-E442-86AB-0F490DCB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Exit a Running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EA5A-E3B0-F443-B8F6-05B196706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Automatically, after the las line of code</a:t>
            </a:r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99EEAE4-C409-824D-AC55-797DD190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08" y="2667794"/>
            <a:ext cx="4279900" cy="2667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384106-945C-494F-A3F0-06B63A43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64" y="2062263"/>
            <a:ext cx="4279901" cy="27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64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BCB5-F6A0-964B-AC08-126EC6F9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.- 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AED7-A016-814E-B236-CBE6636B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Ask Player for their name</a:t>
            </a:r>
          </a:p>
          <a:p>
            <a:r>
              <a:rPr lang="en-MX" dirty="0"/>
              <a:t>Say hello and explain rules</a:t>
            </a:r>
          </a:p>
          <a:p>
            <a:r>
              <a:rPr lang="en-US" dirty="0"/>
              <a:t>P</a:t>
            </a:r>
            <a:r>
              <a:rPr lang="en-MX" dirty="0"/>
              <a:t>ick a random number</a:t>
            </a:r>
          </a:p>
          <a:p>
            <a:r>
              <a:rPr lang="en-MX" dirty="0"/>
              <a:t>Get player`s guess</a:t>
            </a:r>
          </a:p>
          <a:p>
            <a:r>
              <a:rPr lang="en-MX" dirty="0"/>
              <a:t>Tell player if guess is correct</a:t>
            </a:r>
          </a:p>
          <a:p>
            <a:r>
              <a:rPr lang="en-MX" dirty="0"/>
              <a:t>Loop to allow three guesses</a:t>
            </a:r>
          </a:p>
          <a:p>
            <a:endParaRPr lang="en-MX" dirty="0"/>
          </a:p>
          <a:p>
            <a:pPr marL="0" indent="0">
              <a:buNone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929361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34F2-FE47-6B44-9AA2-22DEFADE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E19-E8CA-9745-B095-8506275E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MX" dirty="0"/>
              <a:t>and </a:t>
            </a:r>
          </a:p>
          <a:p>
            <a:r>
              <a:rPr lang="en-MX" dirty="0"/>
              <a:t>#returns a float in 0.01 .. 1.00</a:t>
            </a:r>
          </a:p>
          <a:p>
            <a:endParaRPr lang="en-MX" dirty="0"/>
          </a:p>
          <a:p>
            <a:r>
              <a:rPr lang="en-US" dirty="0"/>
              <a:t>R</a:t>
            </a:r>
            <a:r>
              <a:rPr lang="en-MX" dirty="0"/>
              <a:t>and 100</a:t>
            </a:r>
          </a:p>
          <a:p>
            <a:r>
              <a:rPr lang="en-US" dirty="0"/>
              <a:t>R</a:t>
            </a:r>
            <a:r>
              <a:rPr lang="en-MX" dirty="0"/>
              <a:t>eturns and intenger in 0..99</a:t>
            </a:r>
          </a:p>
          <a:p>
            <a:r>
              <a:rPr lang="en-US" dirty="0"/>
              <a:t>n</a:t>
            </a:r>
            <a:r>
              <a:rPr lang="en-MX" dirty="0"/>
              <a:t>umber=rand(10)</a:t>
            </a:r>
          </a:p>
          <a:p>
            <a:r>
              <a:rPr lang="en-MX" dirty="0"/>
              <a:t>1.upto()</a:t>
            </a:r>
          </a:p>
          <a:p>
            <a:r>
              <a:rPr lang="en-MX" dirty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305999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22BD-B8DA-C043-81B9-8EC8B8BA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12B6D4A-013D-5B4C-892B-6A1E9FEBF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4"/>
            <a:ext cx="8445285" cy="6359847"/>
          </a:xfrm>
        </p:spPr>
      </p:pic>
    </p:spTree>
    <p:extLst>
      <p:ext uri="{BB962C8B-B14F-4D97-AF65-F5344CB8AC3E}">
        <p14:creationId xmlns:p14="http://schemas.microsoft.com/office/powerpoint/2010/main" val="255169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B71C3-10C9-4E4F-909C-54D7DAB22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Variable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BB99181-D16A-2148-B95F-5153D647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68" y="478713"/>
            <a:ext cx="2814750" cy="269512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E907A2-CEAC-4B44-8DD6-268EACB5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583540"/>
            <a:ext cx="3419533" cy="2590295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59E801-9F15-FD4C-B73C-D8BA66E43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20318" y="3429000"/>
            <a:ext cx="5473867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1C71-154C-FF4F-ADAB-33E4F28F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Solutions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96B5F7-F68A-9245-8071-3A28C6EFB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168" y="214818"/>
            <a:ext cx="4673664" cy="6278057"/>
          </a:xfrm>
        </p:spPr>
      </p:pic>
    </p:spTree>
    <p:extLst>
      <p:ext uri="{BB962C8B-B14F-4D97-AF65-F5344CB8AC3E}">
        <p14:creationId xmlns:p14="http://schemas.microsoft.com/office/powerpoint/2010/main" val="4207300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BCEB-47AB-4244-9029-843ED080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Enumerables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0168E5-645D-8149-A8D3-1D5F5DE65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7186"/>
            <a:ext cx="4140727" cy="395336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AD44E3-6A2B-1A4C-9720-51A119C7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35" y="1512288"/>
            <a:ext cx="4972065" cy="19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8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335-EEB6-B541-A834-059E8A8E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2653F0-4BD0-FF49-AB40-F6C518BCC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50" y="486720"/>
            <a:ext cx="6736020" cy="5725617"/>
          </a:xfrm>
        </p:spPr>
      </p:pic>
    </p:spTree>
    <p:extLst>
      <p:ext uri="{BB962C8B-B14F-4D97-AF65-F5344CB8AC3E}">
        <p14:creationId xmlns:p14="http://schemas.microsoft.com/office/powerpoint/2010/main" val="986562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F683-FA57-EF4C-928E-3F986C0B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Enumerable:Methods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EC8896-191F-AF4D-9F84-04B500D11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5007"/>
            <a:ext cx="4795589" cy="3557384"/>
          </a:xfrm>
        </p:spPr>
      </p:pic>
    </p:spTree>
    <p:extLst>
      <p:ext uri="{BB962C8B-B14F-4D97-AF65-F5344CB8AC3E}">
        <p14:creationId xmlns:p14="http://schemas.microsoft.com/office/powerpoint/2010/main" val="19209824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8161-C867-3B43-8028-D408AB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D569A15-5233-9E41-8C38-4B56A7347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51" y="1690687"/>
            <a:ext cx="2590260" cy="137868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F748F15-5A41-6B42-BDF5-5F5A8AF0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63" y="2056923"/>
            <a:ext cx="4345232" cy="6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6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1622-A060-BF42-ADA3-93DA28C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Block:Format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2F3218-9A5D-2247-AFCE-CEB54FB93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153744" cy="3912444"/>
          </a:xfrm>
        </p:spPr>
      </p:pic>
    </p:spTree>
    <p:extLst>
      <p:ext uri="{BB962C8B-B14F-4D97-AF65-F5344CB8AC3E}">
        <p14:creationId xmlns:p14="http://schemas.microsoft.com/office/powerpoint/2010/main" val="1308551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9963-F02E-E548-888A-A14A516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Blocks: 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75887399-AA28-E847-AC69-1A9CA99D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298004" cy="2029101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142457-5927-C34D-83CC-B0B6EC1E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3" y="4090615"/>
            <a:ext cx="7405039" cy="1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0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24C3-7F30-5A40-91BF-430057AB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48A0D8C-F0E9-3040-A90D-95386639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95499"/>
            <a:ext cx="5441737" cy="1873385"/>
          </a:xfrm>
        </p:spPr>
      </p:pic>
    </p:spTree>
    <p:extLst>
      <p:ext uri="{BB962C8B-B14F-4D97-AF65-F5344CB8AC3E}">
        <p14:creationId xmlns:p14="http://schemas.microsoft.com/office/powerpoint/2010/main" val="14692712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FF1C-A9E8-1145-9E45-0709FD1C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B2F06E5-CF6D-6B4A-A31D-C3AACD68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176" y="814627"/>
            <a:ext cx="8973103" cy="4820262"/>
          </a:xfrm>
        </p:spPr>
      </p:pic>
    </p:spTree>
    <p:extLst>
      <p:ext uri="{BB962C8B-B14F-4D97-AF65-F5344CB8AC3E}">
        <p14:creationId xmlns:p14="http://schemas.microsoft.com/office/powerpoint/2010/main" val="2551918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0CA4-8C96-254B-97D4-D6042484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Local vs Block Variable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5311C1-DDEE-A84D-AA3A-F851B86E9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92" y="1933969"/>
            <a:ext cx="6682286" cy="308137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2A17B43-A0B3-2A4E-9F6B-05AB291C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72" y="2002565"/>
            <a:ext cx="4637928" cy="33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1817-2FCB-D443-9137-A3AED76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1696935-BC30-4440-820F-E8816ECC4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72" y="1690688"/>
            <a:ext cx="7444867" cy="4351338"/>
          </a:xfrm>
        </p:spPr>
      </p:pic>
    </p:spTree>
    <p:extLst>
      <p:ext uri="{BB962C8B-B14F-4D97-AF65-F5344CB8AC3E}">
        <p14:creationId xmlns:p14="http://schemas.microsoft.com/office/powerpoint/2010/main" val="14813601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5577-200D-854A-9131-559E96EC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Blocks: Common usage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FEBC76-0D60-0B46-A137-6271D75B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9344" cy="4170505"/>
          </a:xfrm>
        </p:spPr>
      </p:pic>
    </p:spTree>
    <p:extLst>
      <p:ext uri="{BB962C8B-B14F-4D97-AF65-F5344CB8AC3E}">
        <p14:creationId xmlns:p14="http://schemas.microsoft.com/office/powerpoint/2010/main" val="23646505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0596-250A-A84E-A82C-34ACDCB4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0C12E5-2049-9345-9ECD-9633713C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227"/>
            <a:ext cx="10140606" cy="4074555"/>
          </a:xfrm>
        </p:spPr>
      </p:pic>
    </p:spTree>
    <p:extLst>
      <p:ext uri="{BB962C8B-B14F-4D97-AF65-F5344CB8AC3E}">
        <p14:creationId xmlns:p14="http://schemas.microsoft.com/office/powerpoint/2010/main" val="37249722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C74A-A4C0-E249-AE18-DB13E798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Find Methods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A475043A-C72F-A244-8941-D71C4F6B5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3714345" cy="3655698"/>
          </a:xfrm>
        </p:spPr>
      </p:pic>
    </p:spTree>
    <p:extLst>
      <p:ext uri="{BB962C8B-B14F-4D97-AF65-F5344CB8AC3E}">
        <p14:creationId xmlns:p14="http://schemas.microsoft.com/office/powerpoint/2010/main" val="33492516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A20-6A5F-7242-89F3-5A25D70C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E5F047-F8A9-0541-9E94-669195F59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84199"/>
            <a:ext cx="8947975" cy="5583137"/>
          </a:xfrm>
        </p:spPr>
      </p:pic>
    </p:spTree>
    <p:extLst>
      <p:ext uri="{BB962C8B-B14F-4D97-AF65-F5344CB8AC3E}">
        <p14:creationId xmlns:p14="http://schemas.microsoft.com/office/powerpoint/2010/main" val="3936035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1044-581A-6347-A57E-63CBC4A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957D74B-2AB6-F046-BBF0-52C910F0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256587" cy="4145908"/>
          </a:xfrm>
        </p:spPr>
      </p:pic>
    </p:spTree>
    <p:extLst>
      <p:ext uri="{BB962C8B-B14F-4D97-AF65-F5344CB8AC3E}">
        <p14:creationId xmlns:p14="http://schemas.microsoft.com/office/powerpoint/2010/main" val="22034319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248F-0B95-D94A-A76A-BF1F8A70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7D7E-DBF7-CA42-8F4B-55FF21ABD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ED6E51-13CA-A049-8A47-79DF8294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6399179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8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43A8-D530-0C44-B707-EBA871A1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6E28BA32-5541-AB47-9539-4383D6844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75935"/>
            <a:ext cx="4277049" cy="3182448"/>
          </a:xfrm>
        </p:spPr>
      </p:pic>
    </p:spTree>
    <p:extLst>
      <p:ext uri="{BB962C8B-B14F-4D97-AF65-F5344CB8AC3E}">
        <p14:creationId xmlns:p14="http://schemas.microsoft.com/office/powerpoint/2010/main" val="30743163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E0A7-7F07-0345-A3E0-5B0053EC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05F737-0C72-C648-943B-9278D1EF4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71995"/>
            <a:ext cx="4842753" cy="3076083"/>
          </a:xfrm>
        </p:spPr>
      </p:pic>
    </p:spTree>
    <p:extLst>
      <p:ext uri="{BB962C8B-B14F-4D97-AF65-F5344CB8AC3E}">
        <p14:creationId xmlns:p14="http://schemas.microsoft.com/office/powerpoint/2010/main" val="25084448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0187-1A61-9B45-BC20-CF73F20D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42939E8-E7B6-CF4E-832D-3D74E290F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16099"/>
            <a:ext cx="5112361" cy="2094419"/>
          </a:xfrm>
        </p:spPr>
      </p:pic>
    </p:spTree>
    <p:extLst>
      <p:ext uri="{BB962C8B-B14F-4D97-AF65-F5344CB8AC3E}">
        <p14:creationId xmlns:p14="http://schemas.microsoft.com/office/powerpoint/2010/main" val="9893904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89C-0D85-7046-AB68-06D99BB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AA71109-0E7D-6845-A95F-C872DAF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62943"/>
            <a:ext cx="4996329" cy="2861975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0883F61-55D0-B547-88EA-01B00C38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40" y="1962942"/>
            <a:ext cx="5000424" cy="24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8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FFAA2A7B5314FAAEEC416E20D9FE6" ma:contentTypeVersion="15" ma:contentTypeDescription="Create a new document." ma:contentTypeScope="" ma:versionID="fa51f5547470eef25c83fdba18bc011d">
  <xsd:schema xmlns:xsd="http://www.w3.org/2001/XMLSchema" xmlns:xs="http://www.w3.org/2001/XMLSchema" xmlns:p="http://schemas.microsoft.com/office/2006/metadata/properties" xmlns:ns2="cb3ddfbf-380d-4ac3-a579-bb41e7f61726" xmlns:ns3="90c82604-101c-4f7d-b056-8545dbce9ba8" targetNamespace="http://schemas.microsoft.com/office/2006/metadata/properties" ma:root="true" ma:fieldsID="5b97abd23ec646c17606452b2c69f727" ns2:_="" ns3:_="">
    <xsd:import namespace="cb3ddfbf-380d-4ac3-a579-bb41e7f61726"/>
    <xsd:import namespace="90c82604-101c-4f7d-b056-8545dbce9b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ddfbf-380d-4ac3-a579-bb41e7f61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35f420e-76a7-4267-a51a-d48cf00ef8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c82604-101c-4f7d-b056-8545dbce9ba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69a013d-b54b-48cf-9a75-a2d15d820320}" ma:internalName="TaxCatchAll" ma:showField="CatchAllData" ma:web="90c82604-101c-4f7d-b056-8545dbce9b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b3ddfbf-380d-4ac3-a579-bb41e7f61726">
      <Terms xmlns="http://schemas.microsoft.com/office/infopath/2007/PartnerControls"/>
    </lcf76f155ced4ddcb4097134ff3c332f>
    <TaxCatchAll xmlns="90c82604-101c-4f7d-b056-8545dbce9ba8" xsi:nil="true"/>
  </documentManagement>
</p:properties>
</file>

<file path=customXml/itemProps1.xml><?xml version="1.0" encoding="utf-8"?>
<ds:datastoreItem xmlns:ds="http://schemas.openxmlformats.org/officeDocument/2006/customXml" ds:itemID="{4D37CD87-D03A-4220-8C67-DA1863E0003E}"/>
</file>

<file path=customXml/itemProps2.xml><?xml version="1.0" encoding="utf-8"?>
<ds:datastoreItem xmlns:ds="http://schemas.openxmlformats.org/officeDocument/2006/customXml" ds:itemID="{5D88DC0B-A112-4669-BB0C-49ACB157798A}"/>
</file>

<file path=customXml/itemProps3.xml><?xml version="1.0" encoding="utf-8"?>
<ds:datastoreItem xmlns:ds="http://schemas.openxmlformats.org/officeDocument/2006/customXml" ds:itemID="{FD2CA838-4254-44E3-8F71-B2F3E1BF41FD}"/>
</file>

<file path=docProps/app.xml><?xml version="1.0" encoding="utf-8"?>
<Properties xmlns="http://schemas.openxmlformats.org/officeDocument/2006/extended-properties" xmlns:vt="http://schemas.openxmlformats.org/officeDocument/2006/docPropsVTypes">
  <TotalTime>11589</TotalTime>
  <Words>683</Words>
  <Application>Microsoft Macintosh PowerPoint</Application>
  <PresentationFormat>Widescreen</PresentationFormat>
  <Paragraphs>191</Paragraphs>
  <Slides>160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4" baseType="lpstr">
      <vt:lpstr>Arial</vt:lpstr>
      <vt:lpstr>Calibri</vt:lpstr>
      <vt:lpstr>Calibri Light</vt:lpstr>
      <vt:lpstr>Office Theme</vt:lpstr>
      <vt:lpstr>Un paseo de Ruby hasta ruby on Rails</vt:lpstr>
      <vt:lpstr>Ruby</vt:lpstr>
      <vt:lpstr>Using Ruby</vt:lpstr>
      <vt:lpstr>Single Command</vt:lpstr>
      <vt:lpstr>Interactive Ruby Shell (IRB)</vt:lpstr>
      <vt:lpstr>Ruby File</vt:lpstr>
      <vt:lpstr>Object</vt:lpstr>
      <vt:lpstr>Variable</vt:lpstr>
      <vt:lpstr>PowerPoint Presentation</vt:lpstr>
      <vt:lpstr>Numbers</vt:lpstr>
      <vt:lpstr>Integer Methods</vt:lpstr>
      <vt:lpstr>PowerPoint Presentation</vt:lpstr>
      <vt:lpstr>Floats</vt:lpstr>
      <vt:lpstr>Floats methods</vt:lpstr>
      <vt:lpstr>string</vt:lpstr>
      <vt:lpstr>String:concatenations</vt:lpstr>
      <vt:lpstr>Strings Append</vt:lpstr>
      <vt:lpstr>Strings:Multiplication</vt:lpstr>
      <vt:lpstr>String Methods</vt:lpstr>
      <vt:lpstr>String Escaping</vt:lpstr>
      <vt:lpstr>Strings:control Characters</vt:lpstr>
      <vt:lpstr>Strings:interpolations</vt:lpstr>
      <vt:lpstr>Outputs</vt:lpstr>
      <vt:lpstr>Input  gets</vt:lpstr>
      <vt:lpstr>PowerPoint Presentation</vt:lpstr>
      <vt:lpstr>Arrays</vt:lpstr>
      <vt:lpstr>PowerPoint Presentation</vt:lpstr>
      <vt:lpstr>Array[]</vt:lpstr>
      <vt:lpstr>Array Methods</vt:lpstr>
      <vt:lpstr>PowerPoint Presentation</vt:lpstr>
      <vt:lpstr>PowerPoint Presentation</vt:lpstr>
      <vt:lpstr>hash</vt:lpstr>
      <vt:lpstr>Hashes</vt:lpstr>
      <vt:lpstr>symbol</vt:lpstr>
      <vt:lpstr>Booleans</vt:lpstr>
      <vt:lpstr>Boolean methods</vt:lpstr>
      <vt:lpstr>Ranges</vt:lpstr>
      <vt:lpstr>Constant</vt:lpstr>
      <vt:lpstr>Nil</vt:lpstr>
      <vt:lpstr>challenge</vt:lpstr>
      <vt:lpstr>PowerPoint Presentation</vt:lpstr>
      <vt:lpstr>Control Structures</vt:lpstr>
      <vt:lpstr>Coditionals:if</vt:lpstr>
      <vt:lpstr>Coditionals:else</vt:lpstr>
      <vt:lpstr>Conditinal:elsif</vt:lpstr>
      <vt:lpstr>Conditional: unless</vt:lpstr>
      <vt:lpstr>Unless</vt:lpstr>
      <vt:lpstr>Conditional : Case</vt:lpstr>
      <vt:lpstr>Case with Comparison</vt:lpstr>
      <vt:lpstr>PowerPoint Presentation</vt:lpstr>
      <vt:lpstr>Conditional Shorthand operator</vt:lpstr>
      <vt:lpstr>Coditional: Or Operator</vt:lpstr>
      <vt:lpstr>Loops</vt:lpstr>
      <vt:lpstr>Loops: Control  Methods</vt:lpstr>
      <vt:lpstr>Loops: Example</vt:lpstr>
      <vt:lpstr>Loops: while, until</vt:lpstr>
      <vt:lpstr>Loops:Example</vt:lpstr>
      <vt:lpstr>PowerPoint Presentation</vt:lpstr>
      <vt:lpstr>PowerPoint Presentation</vt:lpstr>
      <vt:lpstr>PowerPoint Presentation</vt:lpstr>
      <vt:lpstr>iterator</vt:lpstr>
      <vt:lpstr>Iterator:example</vt:lpstr>
      <vt:lpstr>Iterator: times,upto, downto, each</vt:lpstr>
      <vt:lpstr>Iterator: Block Variable</vt:lpstr>
      <vt:lpstr>Iterator:By Classs</vt:lpstr>
      <vt:lpstr>Iterators:for .. in</vt:lpstr>
      <vt:lpstr>PowerPoint Presentation</vt:lpstr>
      <vt:lpstr>PowerPoint Presentation</vt:lpstr>
      <vt:lpstr>Challenge: Blanket Patterns</vt:lpstr>
      <vt:lpstr>PowerPoint Presentation</vt:lpstr>
      <vt:lpstr>Tips</vt:lpstr>
      <vt:lpstr>Solutions</vt:lpstr>
      <vt:lpstr>PowerPoint Presentation</vt:lpstr>
      <vt:lpstr>Best Practices</vt:lpstr>
      <vt:lpstr>Block Variable</vt:lpstr>
      <vt:lpstr>Exit a Running Script</vt:lpstr>
      <vt:lpstr>Challenge .- Guessing Game</vt:lpstr>
      <vt:lpstr>PowerPoint Presentation</vt:lpstr>
      <vt:lpstr>PowerPoint Presentation</vt:lpstr>
      <vt:lpstr>Solutions</vt:lpstr>
      <vt:lpstr>Enumerables</vt:lpstr>
      <vt:lpstr>PowerPoint Presentation</vt:lpstr>
      <vt:lpstr>Enumerable:Methods</vt:lpstr>
      <vt:lpstr>Code Block</vt:lpstr>
      <vt:lpstr>Code Block:Format</vt:lpstr>
      <vt:lpstr>Code Blocks: Block Variable</vt:lpstr>
      <vt:lpstr>Block Variable</vt:lpstr>
      <vt:lpstr>PowerPoint Presentation</vt:lpstr>
      <vt:lpstr>Local vs Block Variable</vt:lpstr>
      <vt:lpstr>Code Blocks: Common usage</vt:lpstr>
      <vt:lpstr>Code block</vt:lpstr>
      <vt:lpstr>Find Methods</vt:lpstr>
      <vt:lpstr>PowerPoint Presentation</vt:lpstr>
      <vt:lpstr>PowerPoint Presentation</vt:lpstr>
      <vt:lpstr>Map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Inject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Operator</vt:lpstr>
      <vt:lpstr>Comparison Operator</vt:lpstr>
      <vt:lpstr>Sort Methods:sort</vt:lpstr>
      <vt:lpstr>PowerPoint Presentation</vt:lpstr>
      <vt:lpstr>Sort Methods:sort_by</vt:lpstr>
      <vt:lpstr>Sort Methods:without &lt; = &gt;</vt:lpstr>
      <vt:lpstr>Sort methods</vt:lpstr>
      <vt:lpstr>Sort methods</vt:lpstr>
      <vt:lpstr>Sort methods :sorting hashes</vt:lpstr>
      <vt:lpstr>PowerPoint Presentation</vt:lpstr>
      <vt:lpstr>Merge methods</vt:lpstr>
      <vt:lpstr>Merge:without a block</vt:lpstr>
      <vt:lpstr>Merge:with a block</vt:lpstr>
      <vt:lpstr>Merge:with a block</vt:lpstr>
      <vt:lpstr>Merge!</vt:lpstr>
      <vt:lpstr>PowerPoint Presentation</vt:lpstr>
      <vt:lpstr>CHALLENGE RUBY _BLANKS</vt:lpstr>
      <vt:lpstr>CHALLENGE RUBY _BLANKS</vt:lpstr>
      <vt:lpstr>PowerPoint Presentation</vt:lpstr>
      <vt:lpstr>PowerPoint Presentation</vt:lpstr>
      <vt:lpstr>Define and call methods</vt:lpstr>
      <vt:lpstr>Define and call methods</vt:lpstr>
      <vt:lpstr>Methods name</vt:lpstr>
      <vt:lpstr>PowerPoint Presentation</vt:lpstr>
      <vt:lpstr>PowerPoint Presentation</vt:lpstr>
      <vt:lpstr>Methods</vt:lpstr>
      <vt:lpstr>Methods</vt:lpstr>
      <vt:lpstr>PowerPoint Presentation</vt:lpstr>
      <vt:lpstr>Variable Scope Indicator </vt:lpstr>
      <vt:lpstr>Variable Scope</vt:lpstr>
      <vt:lpstr>PowerPoint Presentation</vt:lpstr>
      <vt:lpstr>Arguments</vt:lpstr>
      <vt:lpstr>Arguments</vt:lpstr>
      <vt:lpstr>Arguments Parentheses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Documentations</vt:lpstr>
      <vt:lpstr>Online documentación</vt:lpstr>
      <vt:lpstr>Comand line Documentation</vt:lpstr>
      <vt:lpstr>Ruby on Rails</vt:lpstr>
      <vt:lpstr>MVC Architecture</vt:lpstr>
      <vt:lpstr>Basic  Web Architecture</vt:lpstr>
      <vt:lpstr>MVC Web Archictecture</vt:lpstr>
      <vt:lpstr>Launch  a ruby  on Rails Project</vt:lpstr>
      <vt:lpstr>Destiny is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Hernández</dc:creator>
  <cp:lastModifiedBy>Microsoft Office User</cp:lastModifiedBy>
  <cp:revision>68</cp:revision>
  <dcterms:created xsi:type="dcterms:W3CDTF">2021-05-17T22:50:22Z</dcterms:created>
  <dcterms:modified xsi:type="dcterms:W3CDTF">2022-01-31T18:51:30Z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0x010100408FFAA2A7B5314FAAEEC416E20D9FE6</vt:lpwstr>
  </property>
</Properties>
</file>